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Open Sans" panose="020B0606030504020204" pitchFamily="34" charset="0"/>
      <p:regular r:id="rId13"/>
    </p:embeddedFont>
    <p:embeddedFont>
      <p:font typeface="Tahoma Bold" panose="020B0804030504040204" pitchFamily="34" charset="0"/>
      <p:regular r:id="rId14"/>
      <p:bold r:id="rId15"/>
    </p:embeddedFont>
    <p:embeddedFont>
      <p:font typeface="Times New Roman Bold" panose="02020803070505020304" pitchFamily="18" charset="0"/>
      <p:regular r:id="rId16"/>
      <p:bold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3" d="100"/>
          <a:sy n="73" d="100"/>
        </p:scale>
        <p:origin x="34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sv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1/5/2026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1/5/2026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1/5/2026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1/5/2026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rot="-10800000">
            <a:off x="3772193" y="-66675"/>
            <a:ext cx="15263494" cy="11263754"/>
            <a:chOff x="0" y="0"/>
            <a:chExt cx="4020015" cy="2966585"/>
          </a:xfrm>
        </p:grpSpPr>
        <p:sp>
          <p:nvSpPr>
            <p:cNvPr id="4" name="Freeform 4"/>
            <p:cNvSpPr/>
            <p:nvPr/>
          </p:nvSpPr>
          <p:spPr>
            <a:xfrm>
              <a:off x="0" y="0"/>
              <a:ext cx="4020015" cy="2966585"/>
            </a:xfrm>
            <a:custGeom>
              <a:avLst/>
              <a:gdLst/>
              <a:ahLst/>
              <a:cxnLst/>
              <a:rect l="l" t="t" r="r" b="b"/>
              <a:pathLst>
                <a:path w="4020015" h="2966585">
                  <a:moveTo>
                    <a:pt x="0" y="0"/>
                  </a:moveTo>
                  <a:lnTo>
                    <a:pt x="4020015" y="0"/>
                  </a:lnTo>
                  <a:lnTo>
                    <a:pt x="4020015"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5" name="TextBox 5"/>
            <p:cNvSpPr txBox="1"/>
            <p:nvPr/>
          </p:nvSpPr>
          <p:spPr>
            <a:xfrm>
              <a:off x="0" y="-57150"/>
              <a:ext cx="4020015" cy="3023735"/>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8182410" y="1028700"/>
            <a:ext cx="6913861" cy="10370791"/>
            <a:chOff x="0" y="0"/>
            <a:chExt cx="406400" cy="609600"/>
          </a:xfrm>
        </p:grpSpPr>
        <p:sp>
          <p:nvSpPr>
            <p:cNvPr id="7" name="Freeform 7"/>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8" name="TextBox 8"/>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1974920" y="1028700"/>
            <a:ext cx="6913861" cy="10370791"/>
            <a:chOff x="0" y="0"/>
            <a:chExt cx="406400" cy="609600"/>
          </a:xfrm>
        </p:grpSpPr>
        <p:sp>
          <p:nvSpPr>
            <p:cNvPr id="10" name="Freeform 10"/>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11" name="TextBox 11"/>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723566" y="3151055"/>
            <a:ext cx="11251354" cy="2927303"/>
          </a:xfrm>
          <a:prstGeom prst="rect">
            <a:avLst/>
          </a:prstGeom>
        </p:spPr>
        <p:txBody>
          <a:bodyPr lIns="0" tIns="0" rIns="0" bIns="0" rtlCol="0" anchor="t">
            <a:spAutoFit/>
          </a:bodyPr>
          <a:lstStyle/>
          <a:p>
            <a:pPr algn="l">
              <a:lnSpc>
                <a:spcPts val="7592"/>
              </a:lnSpc>
            </a:pPr>
            <a:r>
              <a:rPr lang="en-US" sz="6660" b="1">
                <a:solidFill>
                  <a:srgbClr val="FFFFFF"/>
                </a:solidFill>
                <a:latin typeface="Times New Roman Bold"/>
                <a:ea typeface="Times New Roman Bold"/>
                <a:cs typeface="Times New Roman Bold"/>
                <a:sym typeface="Times New Roman Bold"/>
              </a:rPr>
              <a:t>ỨNG DỤNG NEXT.JS XÂY DỰNG HỆ THÔNG BÁN DỤNG CỤ THỂ THAO</a:t>
            </a:r>
          </a:p>
        </p:txBody>
      </p:sp>
      <p:sp>
        <p:nvSpPr>
          <p:cNvPr id="13" name="Freeform 13"/>
          <p:cNvSpPr/>
          <p:nvPr/>
        </p:nvSpPr>
        <p:spPr>
          <a:xfrm>
            <a:off x="7280246" y="1628029"/>
            <a:ext cx="11333741" cy="13066862"/>
          </a:xfrm>
          <a:custGeom>
            <a:avLst/>
            <a:gdLst/>
            <a:ahLst/>
            <a:cxnLst/>
            <a:rect l="l" t="t" r="r" b="b"/>
            <a:pathLst>
              <a:path w="11333741" h="13066862">
                <a:moveTo>
                  <a:pt x="0" y="0"/>
                </a:moveTo>
                <a:lnTo>
                  <a:pt x="11333741" y="0"/>
                </a:lnTo>
                <a:lnTo>
                  <a:pt x="11333741" y="13066861"/>
                </a:lnTo>
                <a:lnTo>
                  <a:pt x="0" y="1306686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vi-VN"/>
          </a:p>
        </p:txBody>
      </p:sp>
      <p:sp>
        <p:nvSpPr>
          <p:cNvPr id="14" name="TextBox 14"/>
          <p:cNvSpPr txBox="1"/>
          <p:nvPr/>
        </p:nvSpPr>
        <p:spPr>
          <a:xfrm>
            <a:off x="768902" y="7887838"/>
            <a:ext cx="6411754" cy="1047903"/>
          </a:xfrm>
          <a:prstGeom prst="rect">
            <a:avLst/>
          </a:prstGeom>
        </p:spPr>
        <p:txBody>
          <a:bodyPr lIns="0" tIns="0" rIns="0" bIns="0" rtlCol="0" anchor="t">
            <a:spAutoFit/>
          </a:bodyPr>
          <a:lstStyle/>
          <a:p>
            <a:pPr algn="l">
              <a:lnSpc>
                <a:spcPts val="4191"/>
              </a:lnSpc>
            </a:pPr>
            <a:r>
              <a:rPr lang="en-US" sz="2993" b="1">
                <a:solidFill>
                  <a:srgbClr val="FFFFFF"/>
                </a:solidFill>
                <a:latin typeface="Times New Roman Bold"/>
                <a:ea typeface="Times New Roman Bold"/>
                <a:cs typeface="Times New Roman Bold"/>
                <a:sym typeface="Times New Roman Bold"/>
              </a:rPr>
              <a:t>Sinh viên thực hiện:</a:t>
            </a:r>
            <a:r>
              <a:rPr lang="en-US" sz="2993">
                <a:solidFill>
                  <a:srgbClr val="FFFFFF"/>
                </a:solidFill>
                <a:latin typeface="Times New Roman"/>
                <a:ea typeface="Times New Roman"/>
                <a:cs typeface="Times New Roman"/>
                <a:sym typeface="Times New Roman"/>
              </a:rPr>
              <a:t> Huỳnh Quốc Bảo</a:t>
            </a:r>
          </a:p>
          <a:p>
            <a:pPr algn="l">
              <a:lnSpc>
                <a:spcPts val="4191"/>
              </a:lnSpc>
            </a:pPr>
            <a:endParaRPr lang="en-US" sz="2993">
              <a:solidFill>
                <a:srgbClr val="FFFFFF"/>
              </a:solidFill>
              <a:latin typeface="Times New Roman"/>
              <a:ea typeface="Times New Roman"/>
              <a:cs typeface="Times New Roman"/>
              <a:sym typeface="Times New Roman"/>
            </a:endParaRPr>
          </a:p>
        </p:txBody>
      </p:sp>
      <p:grpSp>
        <p:nvGrpSpPr>
          <p:cNvPr id="15" name="Group 15"/>
          <p:cNvGrpSpPr/>
          <p:nvPr/>
        </p:nvGrpSpPr>
        <p:grpSpPr>
          <a:xfrm>
            <a:off x="15825455" y="892962"/>
            <a:ext cx="6913861" cy="10370791"/>
            <a:chOff x="0" y="0"/>
            <a:chExt cx="406400" cy="609600"/>
          </a:xfrm>
        </p:grpSpPr>
        <p:sp>
          <p:nvSpPr>
            <p:cNvPr id="16" name="Freeform 16"/>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17" name="TextBox 17"/>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768902" y="7113557"/>
            <a:ext cx="6783894" cy="1047903"/>
          </a:xfrm>
          <a:prstGeom prst="rect">
            <a:avLst/>
          </a:prstGeom>
        </p:spPr>
        <p:txBody>
          <a:bodyPr lIns="0" tIns="0" rIns="0" bIns="0" rtlCol="0" anchor="t">
            <a:spAutoFit/>
          </a:bodyPr>
          <a:lstStyle/>
          <a:p>
            <a:pPr algn="l">
              <a:lnSpc>
                <a:spcPts val="4191"/>
              </a:lnSpc>
            </a:pPr>
            <a:r>
              <a:rPr lang="en-US" sz="2993" b="1">
                <a:solidFill>
                  <a:srgbClr val="FFFFFF"/>
                </a:solidFill>
                <a:latin typeface="Times New Roman Bold"/>
                <a:ea typeface="Times New Roman Bold"/>
                <a:cs typeface="Times New Roman Bold"/>
                <a:sym typeface="Times New Roman Bold"/>
              </a:rPr>
              <a:t>Giảng viên hướng dẫn:</a:t>
            </a:r>
            <a:r>
              <a:rPr lang="en-US" sz="2993">
                <a:solidFill>
                  <a:srgbClr val="FFFFFF"/>
                </a:solidFill>
                <a:latin typeface="Times New Roman"/>
                <a:ea typeface="Times New Roman"/>
                <a:cs typeface="Times New Roman"/>
                <a:sym typeface="Times New Roman"/>
              </a:rPr>
              <a:t> Trịnh Quốc Việt</a:t>
            </a:r>
          </a:p>
          <a:p>
            <a:pPr algn="l">
              <a:lnSpc>
                <a:spcPts val="4191"/>
              </a:lnSpc>
            </a:pPr>
            <a:endParaRPr lang="en-US" sz="2993">
              <a:solidFill>
                <a:srgbClr val="FFFFFF"/>
              </a:solidFill>
              <a:latin typeface="Times New Roman"/>
              <a:ea typeface="Times New Roman"/>
              <a:cs typeface="Times New Roman"/>
              <a:sym typeface="Times New Roman"/>
            </a:endParaRPr>
          </a:p>
        </p:txBody>
      </p:sp>
      <p:sp>
        <p:nvSpPr>
          <p:cNvPr id="19" name="AutoShape 19"/>
          <p:cNvSpPr/>
          <p:nvPr/>
        </p:nvSpPr>
        <p:spPr>
          <a:xfrm>
            <a:off x="768902" y="7833172"/>
            <a:ext cx="7413509" cy="0"/>
          </a:xfrm>
          <a:prstGeom prst="line">
            <a:avLst/>
          </a:prstGeom>
          <a:ln w="38100" cap="flat">
            <a:solidFill>
              <a:srgbClr val="FFFFFF"/>
            </a:solidFill>
            <a:prstDash val="solid"/>
            <a:headEnd type="none" w="sm" len="sm"/>
            <a:tailEnd type="none" w="sm" len="sm"/>
          </a:ln>
        </p:spPr>
        <p:txBody>
          <a:bodyPr/>
          <a:lstStyle/>
          <a:p>
            <a:endParaRPr lang="vi-VN"/>
          </a:p>
        </p:txBody>
      </p:sp>
      <p:sp>
        <p:nvSpPr>
          <p:cNvPr id="20" name="TextBox 20"/>
          <p:cNvSpPr txBox="1"/>
          <p:nvPr/>
        </p:nvSpPr>
        <p:spPr>
          <a:xfrm>
            <a:off x="768902" y="8373689"/>
            <a:ext cx="8478908" cy="1571778"/>
          </a:xfrm>
          <a:prstGeom prst="rect">
            <a:avLst/>
          </a:prstGeom>
        </p:spPr>
        <p:txBody>
          <a:bodyPr lIns="0" tIns="0" rIns="0" bIns="0" rtlCol="0" anchor="t">
            <a:spAutoFit/>
          </a:bodyPr>
          <a:lstStyle/>
          <a:p>
            <a:pPr algn="l">
              <a:lnSpc>
                <a:spcPts val="4191"/>
              </a:lnSpc>
            </a:pPr>
            <a:r>
              <a:rPr lang="en-US" sz="2993" b="1">
                <a:solidFill>
                  <a:srgbClr val="FFFFFF"/>
                </a:solidFill>
                <a:latin typeface="Times New Roman Bold"/>
                <a:ea typeface="Times New Roman Bold"/>
                <a:cs typeface="Times New Roman Bold"/>
                <a:sym typeface="Times New Roman Bold"/>
              </a:rPr>
              <a:t>Mã số sinh viên: </a:t>
            </a:r>
            <a:r>
              <a:rPr lang="en-US" sz="2993">
                <a:solidFill>
                  <a:srgbClr val="FFFFFF"/>
                </a:solidFill>
                <a:latin typeface="Times New Roman"/>
                <a:ea typeface="Times New Roman"/>
                <a:cs typeface="Times New Roman"/>
                <a:sym typeface="Times New Roman"/>
              </a:rPr>
              <a:t>110122035</a:t>
            </a:r>
          </a:p>
          <a:p>
            <a:pPr algn="l">
              <a:lnSpc>
                <a:spcPts val="4191"/>
              </a:lnSpc>
            </a:pPr>
            <a:r>
              <a:rPr lang="en-US" sz="2993" b="1">
                <a:solidFill>
                  <a:srgbClr val="FFFFFF"/>
                </a:solidFill>
                <a:latin typeface="Times New Roman Bold"/>
                <a:ea typeface="Times New Roman Bold"/>
                <a:cs typeface="Times New Roman Bold"/>
                <a:sym typeface="Times New Roman Bold"/>
              </a:rPr>
              <a:t>Mã lớp: </a:t>
            </a:r>
            <a:r>
              <a:rPr lang="en-US" sz="2993">
                <a:solidFill>
                  <a:srgbClr val="FFFFFF"/>
                </a:solidFill>
                <a:latin typeface="Times New Roman"/>
                <a:ea typeface="Times New Roman"/>
                <a:cs typeface="Times New Roman"/>
                <a:sym typeface="Times New Roman"/>
              </a:rPr>
              <a:t>DA22TTA</a:t>
            </a:r>
          </a:p>
          <a:p>
            <a:pPr algn="l">
              <a:lnSpc>
                <a:spcPts val="4191"/>
              </a:lnSpc>
            </a:pPr>
            <a:endParaRPr lang="en-US" sz="2993">
              <a:solidFill>
                <a:srgbClr val="FFFFFF"/>
              </a:solidFill>
              <a:latin typeface="Times New Roman"/>
              <a:ea typeface="Times New Roman"/>
              <a:cs typeface="Times New Roman"/>
              <a:sym typeface="Times New Roman"/>
            </a:endParaRPr>
          </a:p>
        </p:txBody>
      </p:sp>
      <p:sp>
        <p:nvSpPr>
          <p:cNvPr id="21" name="TextBox 21"/>
          <p:cNvSpPr txBox="1"/>
          <p:nvPr/>
        </p:nvSpPr>
        <p:spPr>
          <a:xfrm>
            <a:off x="4438683" y="1359010"/>
            <a:ext cx="11251354" cy="1003253"/>
          </a:xfrm>
          <a:prstGeom prst="rect">
            <a:avLst/>
          </a:prstGeom>
        </p:spPr>
        <p:txBody>
          <a:bodyPr lIns="0" tIns="0" rIns="0" bIns="0" rtlCol="0" anchor="t">
            <a:spAutoFit/>
          </a:bodyPr>
          <a:lstStyle/>
          <a:p>
            <a:pPr algn="l">
              <a:lnSpc>
                <a:spcPts val="7592"/>
              </a:lnSpc>
            </a:pPr>
            <a:r>
              <a:rPr lang="en-US" sz="6660" b="1">
                <a:solidFill>
                  <a:srgbClr val="FFFFFF"/>
                </a:solidFill>
                <a:latin typeface="Times New Roman Bold"/>
                <a:ea typeface="Times New Roman Bold"/>
                <a:cs typeface="Times New Roman Bold"/>
                <a:sym typeface="Times New Roman Bold"/>
              </a:rPr>
              <a:t>ĐỒ ÁN CHUYÊN NGÀNH</a:t>
            </a:r>
          </a:p>
        </p:txBody>
      </p:sp>
      <p:grpSp>
        <p:nvGrpSpPr>
          <p:cNvPr id="22" name="Group 22"/>
          <p:cNvGrpSpPr/>
          <p:nvPr/>
        </p:nvGrpSpPr>
        <p:grpSpPr>
          <a:xfrm>
            <a:off x="-636930" y="160591"/>
            <a:ext cx="8300363" cy="989501"/>
            <a:chOff x="0" y="0"/>
            <a:chExt cx="3571119" cy="425719"/>
          </a:xfrm>
        </p:grpSpPr>
        <p:sp>
          <p:nvSpPr>
            <p:cNvPr id="23" name="Freeform 23"/>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24" name="TextBox 24"/>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25" name="Group 25"/>
          <p:cNvGrpSpPr/>
          <p:nvPr/>
        </p:nvGrpSpPr>
        <p:grpSpPr>
          <a:xfrm>
            <a:off x="7474102" y="160591"/>
            <a:ext cx="944597" cy="989501"/>
            <a:chOff x="0" y="0"/>
            <a:chExt cx="406400" cy="425719"/>
          </a:xfrm>
        </p:grpSpPr>
        <p:sp>
          <p:nvSpPr>
            <p:cNvPr id="26" name="Freeform 26"/>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7" name="TextBox 27"/>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28" name="Group 28"/>
          <p:cNvGrpSpPr/>
          <p:nvPr/>
        </p:nvGrpSpPr>
        <p:grpSpPr>
          <a:xfrm>
            <a:off x="8199403" y="160591"/>
            <a:ext cx="944597" cy="989501"/>
            <a:chOff x="0" y="0"/>
            <a:chExt cx="406400" cy="425719"/>
          </a:xfrm>
        </p:grpSpPr>
        <p:sp>
          <p:nvSpPr>
            <p:cNvPr id="29" name="Freeform 29"/>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30" name="TextBox 30"/>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31" name="Freeform 31"/>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5"/>
            <a:stretch>
              <a:fillRect/>
            </a:stretch>
          </a:blipFill>
        </p:spPr>
        <p:txBody>
          <a:bodyPr/>
          <a:lstStyle/>
          <a:p>
            <a:endParaRPr lang="vi-VN"/>
          </a:p>
        </p:txBody>
      </p:sp>
      <p:sp>
        <p:nvSpPr>
          <p:cNvPr id="32" name="TextBox 32"/>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0907588" y="-4551919"/>
            <a:ext cx="6913861" cy="10370791"/>
            <a:chOff x="0" y="0"/>
            <a:chExt cx="406400" cy="609600"/>
          </a:xfrm>
        </p:grpSpPr>
        <p:sp>
          <p:nvSpPr>
            <p:cNvPr id="3" name="Freeform 3"/>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4" name="TextBox 4"/>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984933" y="-4551919"/>
            <a:ext cx="6913861" cy="10370791"/>
            <a:chOff x="0" y="0"/>
            <a:chExt cx="406400" cy="609600"/>
          </a:xfrm>
        </p:grpSpPr>
        <p:sp>
          <p:nvSpPr>
            <p:cNvPr id="6" name="Freeform 6"/>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7" name="TextBox 7"/>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0800000">
            <a:off x="11264128" y="-488377"/>
            <a:ext cx="8680798" cy="11263754"/>
            <a:chOff x="0" y="0"/>
            <a:chExt cx="2286301" cy="2966585"/>
          </a:xfrm>
        </p:grpSpPr>
        <p:sp>
          <p:nvSpPr>
            <p:cNvPr id="9" name="Freeform 9"/>
            <p:cNvSpPr/>
            <p:nvPr/>
          </p:nvSpPr>
          <p:spPr>
            <a:xfrm>
              <a:off x="0" y="0"/>
              <a:ext cx="2286301" cy="2966585"/>
            </a:xfrm>
            <a:custGeom>
              <a:avLst/>
              <a:gdLst/>
              <a:ahLst/>
              <a:cxnLst/>
              <a:rect l="l" t="t" r="r" b="b"/>
              <a:pathLst>
                <a:path w="2286301" h="2966585">
                  <a:moveTo>
                    <a:pt x="0" y="0"/>
                  </a:moveTo>
                  <a:lnTo>
                    <a:pt x="2286301" y="0"/>
                  </a:lnTo>
                  <a:lnTo>
                    <a:pt x="2286301"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10" name="TextBox 10"/>
            <p:cNvSpPr txBox="1"/>
            <p:nvPr/>
          </p:nvSpPr>
          <p:spPr>
            <a:xfrm>
              <a:off x="0" y="-57150"/>
              <a:ext cx="2286301" cy="3023735"/>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11013817" y="1448529"/>
            <a:ext cx="6245483" cy="4135847"/>
          </a:xfrm>
          <a:custGeom>
            <a:avLst/>
            <a:gdLst/>
            <a:ahLst/>
            <a:cxnLst/>
            <a:rect l="l" t="t" r="r" b="b"/>
            <a:pathLst>
              <a:path w="6245483" h="4135847">
                <a:moveTo>
                  <a:pt x="0" y="0"/>
                </a:moveTo>
                <a:lnTo>
                  <a:pt x="6245483" y="0"/>
                </a:lnTo>
                <a:lnTo>
                  <a:pt x="6245483" y="4135847"/>
                </a:lnTo>
                <a:lnTo>
                  <a:pt x="0" y="4135847"/>
                </a:lnTo>
                <a:lnTo>
                  <a:pt x="0" y="0"/>
                </a:lnTo>
                <a:close/>
              </a:path>
            </a:pathLst>
          </a:custGeom>
          <a:blipFill>
            <a:blip r:embed="rId2"/>
            <a:stretch>
              <a:fillRect l="-1700" t="-1928" b="-1928"/>
            </a:stretch>
          </a:blipFill>
        </p:spPr>
        <p:txBody>
          <a:bodyPr/>
          <a:lstStyle/>
          <a:p>
            <a:endParaRPr lang="vi-VN"/>
          </a:p>
        </p:txBody>
      </p:sp>
      <p:sp>
        <p:nvSpPr>
          <p:cNvPr id="12" name="Freeform 12"/>
          <p:cNvSpPr/>
          <p:nvPr/>
        </p:nvSpPr>
        <p:spPr>
          <a:xfrm>
            <a:off x="1028700" y="3498622"/>
            <a:ext cx="7964986" cy="4171508"/>
          </a:xfrm>
          <a:custGeom>
            <a:avLst/>
            <a:gdLst/>
            <a:ahLst/>
            <a:cxnLst/>
            <a:rect l="l" t="t" r="r" b="b"/>
            <a:pathLst>
              <a:path w="7964986" h="4171508">
                <a:moveTo>
                  <a:pt x="0" y="0"/>
                </a:moveTo>
                <a:lnTo>
                  <a:pt x="7964986" y="0"/>
                </a:lnTo>
                <a:lnTo>
                  <a:pt x="7964986" y="4171508"/>
                </a:lnTo>
                <a:lnTo>
                  <a:pt x="0" y="4171508"/>
                </a:lnTo>
                <a:lnTo>
                  <a:pt x="0" y="0"/>
                </a:lnTo>
                <a:close/>
              </a:path>
            </a:pathLst>
          </a:custGeom>
          <a:blipFill>
            <a:blip r:embed="rId3"/>
            <a:stretch>
              <a:fillRect l="-1449"/>
            </a:stretch>
          </a:blipFill>
        </p:spPr>
        <p:txBody>
          <a:bodyPr/>
          <a:lstStyle/>
          <a:p>
            <a:endParaRPr lang="vi-VN"/>
          </a:p>
        </p:txBody>
      </p:sp>
      <p:sp>
        <p:nvSpPr>
          <p:cNvPr id="13" name="Freeform 13"/>
          <p:cNvSpPr/>
          <p:nvPr/>
        </p:nvSpPr>
        <p:spPr>
          <a:xfrm>
            <a:off x="11013817" y="6047878"/>
            <a:ext cx="6245483" cy="4239122"/>
          </a:xfrm>
          <a:custGeom>
            <a:avLst/>
            <a:gdLst/>
            <a:ahLst/>
            <a:cxnLst/>
            <a:rect l="l" t="t" r="r" b="b"/>
            <a:pathLst>
              <a:path w="6245483" h="4239122">
                <a:moveTo>
                  <a:pt x="0" y="0"/>
                </a:moveTo>
                <a:lnTo>
                  <a:pt x="6245483" y="0"/>
                </a:lnTo>
                <a:lnTo>
                  <a:pt x="6245483" y="4239122"/>
                </a:lnTo>
                <a:lnTo>
                  <a:pt x="0" y="4239122"/>
                </a:lnTo>
                <a:lnTo>
                  <a:pt x="0" y="0"/>
                </a:lnTo>
                <a:close/>
              </a:path>
            </a:pathLst>
          </a:custGeom>
          <a:blipFill>
            <a:blip r:embed="rId4"/>
            <a:stretch>
              <a:fillRect/>
            </a:stretch>
          </a:blipFill>
        </p:spPr>
        <p:txBody>
          <a:bodyPr/>
          <a:lstStyle/>
          <a:p>
            <a:endParaRPr lang="vi-VN"/>
          </a:p>
        </p:txBody>
      </p:sp>
      <p:sp>
        <p:nvSpPr>
          <p:cNvPr id="14" name="TextBox 14"/>
          <p:cNvSpPr txBox="1"/>
          <p:nvPr/>
        </p:nvSpPr>
        <p:spPr>
          <a:xfrm>
            <a:off x="225804" y="1439004"/>
            <a:ext cx="17264755" cy="851880"/>
          </a:xfrm>
          <a:prstGeom prst="rect">
            <a:avLst/>
          </a:prstGeom>
        </p:spPr>
        <p:txBody>
          <a:bodyPr lIns="0" tIns="0" rIns="0" bIns="0" rtlCol="0" anchor="t">
            <a:spAutoFit/>
          </a:bodyPr>
          <a:lstStyle/>
          <a:p>
            <a:pPr algn="l">
              <a:lnSpc>
                <a:spcPts val="6321"/>
              </a:lnSpc>
            </a:pPr>
            <a:r>
              <a:rPr lang="en-US" sz="5545" dirty="0">
                <a:solidFill>
                  <a:srgbClr val="FFFFFF"/>
                </a:solidFill>
                <a:latin typeface="Times New Roman"/>
                <a:ea typeface="Times New Roman"/>
                <a:cs typeface="Times New Roman"/>
                <a:sym typeface="Times New Roman"/>
              </a:rPr>
              <a:t>GIAO DIỆN CỦA TRANG ADMIN</a:t>
            </a:r>
          </a:p>
        </p:txBody>
      </p:sp>
      <p:grpSp>
        <p:nvGrpSpPr>
          <p:cNvPr id="15" name="Group 15"/>
          <p:cNvGrpSpPr/>
          <p:nvPr/>
        </p:nvGrpSpPr>
        <p:grpSpPr>
          <a:xfrm>
            <a:off x="-636930" y="160591"/>
            <a:ext cx="8300363" cy="989501"/>
            <a:chOff x="0" y="0"/>
            <a:chExt cx="3571119" cy="425719"/>
          </a:xfrm>
        </p:grpSpPr>
        <p:sp>
          <p:nvSpPr>
            <p:cNvPr id="16" name="Freeform 16"/>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17" name="TextBox 17"/>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7474102" y="160591"/>
            <a:ext cx="944597" cy="989501"/>
            <a:chOff x="0" y="0"/>
            <a:chExt cx="406400" cy="425719"/>
          </a:xfrm>
        </p:grpSpPr>
        <p:sp>
          <p:nvSpPr>
            <p:cNvPr id="19" name="Freeform 19"/>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0" name="TextBox 20"/>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8199403" y="160591"/>
            <a:ext cx="944597" cy="989501"/>
            <a:chOff x="0" y="0"/>
            <a:chExt cx="406400" cy="425719"/>
          </a:xfrm>
        </p:grpSpPr>
        <p:sp>
          <p:nvSpPr>
            <p:cNvPr id="22" name="Freeform 22"/>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3" name="TextBox 23"/>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24" name="Freeform 24"/>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5"/>
            <a:stretch>
              <a:fillRect/>
            </a:stretch>
          </a:blipFill>
        </p:spPr>
        <p:txBody>
          <a:bodyPr/>
          <a:lstStyle/>
          <a:p>
            <a:endParaRPr lang="vi-VN"/>
          </a:p>
        </p:txBody>
      </p:sp>
      <p:sp>
        <p:nvSpPr>
          <p:cNvPr id="25" name="TextBox 25"/>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a:off x="9482885" y="6245405"/>
            <a:ext cx="14025119" cy="11070736"/>
            <a:chOff x="0" y="0"/>
            <a:chExt cx="772280" cy="609600"/>
          </a:xfrm>
        </p:grpSpPr>
        <p:sp>
          <p:nvSpPr>
            <p:cNvPr id="4" name="Freeform 4"/>
            <p:cNvSpPr/>
            <p:nvPr/>
          </p:nvSpPr>
          <p:spPr>
            <a:xfrm>
              <a:off x="0" y="0"/>
              <a:ext cx="772280" cy="609600"/>
            </a:xfrm>
            <a:custGeom>
              <a:avLst/>
              <a:gdLst/>
              <a:ahLst/>
              <a:cxnLst/>
              <a:rect l="l" t="t" r="r" b="b"/>
              <a:pathLst>
                <a:path w="772280" h="609600">
                  <a:moveTo>
                    <a:pt x="203200" y="0"/>
                  </a:moveTo>
                  <a:lnTo>
                    <a:pt x="772280" y="0"/>
                  </a:lnTo>
                  <a:lnTo>
                    <a:pt x="569080" y="609600"/>
                  </a:lnTo>
                  <a:lnTo>
                    <a:pt x="0" y="609600"/>
                  </a:lnTo>
                  <a:lnTo>
                    <a:pt x="203200" y="0"/>
                  </a:lnTo>
                  <a:close/>
                </a:path>
              </a:pathLst>
            </a:custGeom>
            <a:solidFill>
              <a:srgbClr val="9D4E41"/>
            </a:solidFill>
          </p:spPr>
          <p:txBody>
            <a:bodyPr/>
            <a:lstStyle/>
            <a:p>
              <a:endParaRPr lang="vi-VN"/>
            </a:p>
          </p:txBody>
        </p:sp>
        <p:sp>
          <p:nvSpPr>
            <p:cNvPr id="5" name="TextBox 5"/>
            <p:cNvSpPr txBox="1"/>
            <p:nvPr/>
          </p:nvSpPr>
          <p:spPr>
            <a:xfrm>
              <a:off x="101600" y="-57150"/>
              <a:ext cx="569080" cy="66675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0" y="-488377"/>
            <a:ext cx="10550400" cy="11263754"/>
            <a:chOff x="0" y="0"/>
            <a:chExt cx="2778706" cy="2966585"/>
          </a:xfrm>
        </p:grpSpPr>
        <p:sp>
          <p:nvSpPr>
            <p:cNvPr id="7" name="Freeform 7"/>
            <p:cNvSpPr/>
            <p:nvPr/>
          </p:nvSpPr>
          <p:spPr>
            <a:xfrm>
              <a:off x="0" y="0"/>
              <a:ext cx="2778706" cy="2966585"/>
            </a:xfrm>
            <a:custGeom>
              <a:avLst/>
              <a:gdLst/>
              <a:ahLst/>
              <a:cxnLst/>
              <a:rect l="l" t="t" r="r" b="b"/>
              <a:pathLst>
                <a:path w="2778706" h="2966585">
                  <a:moveTo>
                    <a:pt x="0" y="0"/>
                  </a:moveTo>
                  <a:lnTo>
                    <a:pt x="2778706" y="0"/>
                  </a:lnTo>
                  <a:lnTo>
                    <a:pt x="2778706"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8" name="TextBox 8"/>
            <p:cNvSpPr txBox="1"/>
            <p:nvPr/>
          </p:nvSpPr>
          <p:spPr>
            <a:xfrm>
              <a:off x="0" y="-57150"/>
              <a:ext cx="2778706" cy="302373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4742741" y="-2801913"/>
            <a:ext cx="6913861" cy="10370791"/>
            <a:chOff x="0" y="0"/>
            <a:chExt cx="406400" cy="609600"/>
          </a:xfrm>
        </p:grpSpPr>
        <p:sp>
          <p:nvSpPr>
            <p:cNvPr id="10" name="Freeform 10"/>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11" name="TextBox 11"/>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3643317" y="2830658"/>
            <a:ext cx="11019494" cy="4182035"/>
          </a:xfrm>
          <a:prstGeom prst="rect">
            <a:avLst/>
          </a:prstGeom>
        </p:spPr>
        <p:txBody>
          <a:bodyPr lIns="0" tIns="0" rIns="0" bIns="0" rtlCol="0" anchor="t">
            <a:spAutoFit/>
          </a:bodyPr>
          <a:lstStyle/>
          <a:p>
            <a:pPr algn="l">
              <a:lnSpc>
                <a:spcPts val="16140"/>
              </a:lnSpc>
            </a:pPr>
            <a:r>
              <a:rPr lang="en-US" sz="14157" dirty="0">
                <a:solidFill>
                  <a:srgbClr val="FFFFFF"/>
                </a:solidFill>
                <a:latin typeface="Times New Roman"/>
                <a:ea typeface="Times New Roman"/>
                <a:cs typeface="Times New Roman"/>
                <a:sym typeface="Times New Roman"/>
              </a:rPr>
              <a:t>THANK YOU!</a:t>
            </a:r>
          </a:p>
        </p:txBody>
      </p:sp>
      <p:grpSp>
        <p:nvGrpSpPr>
          <p:cNvPr id="13" name="Group 13"/>
          <p:cNvGrpSpPr/>
          <p:nvPr/>
        </p:nvGrpSpPr>
        <p:grpSpPr>
          <a:xfrm>
            <a:off x="-636930" y="160591"/>
            <a:ext cx="8300363" cy="989501"/>
            <a:chOff x="0" y="0"/>
            <a:chExt cx="3571119" cy="425719"/>
          </a:xfrm>
        </p:grpSpPr>
        <p:sp>
          <p:nvSpPr>
            <p:cNvPr id="14" name="Freeform 14"/>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15" name="TextBox 15"/>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7474102" y="160591"/>
            <a:ext cx="944597" cy="989501"/>
            <a:chOff x="0" y="0"/>
            <a:chExt cx="406400" cy="425719"/>
          </a:xfrm>
        </p:grpSpPr>
        <p:sp>
          <p:nvSpPr>
            <p:cNvPr id="17" name="Freeform 17"/>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18" name="TextBox 18"/>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8199403" y="160591"/>
            <a:ext cx="944597" cy="989501"/>
            <a:chOff x="0" y="0"/>
            <a:chExt cx="406400" cy="425719"/>
          </a:xfrm>
        </p:grpSpPr>
        <p:sp>
          <p:nvSpPr>
            <p:cNvPr id="20" name="Freeform 20"/>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1" name="TextBox 21"/>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22" name="Freeform 22"/>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3"/>
            <a:stretch>
              <a:fillRect/>
            </a:stretch>
          </a:blipFill>
        </p:spPr>
        <p:txBody>
          <a:bodyPr/>
          <a:lstStyle/>
          <a:p>
            <a:endParaRPr lang="vi-VN"/>
          </a:p>
        </p:txBody>
      </p:sp>
      <p:sp>
        <p:nvSpPr>
          <p:cNvPr id="23" name="TextBox 23"/>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a:off x="563930" y="-1107729"/>
            <a:ext cx="7740673" cy="10370791"/>
            <a:chOff x="0" y="0"/>
            <a:chExt cx="455000" cy="609600"/>
          </a:xfrm>
        </p:grpSpPr>
        <p:sp>
          <p:nvSpPr>
            <p:cNvPr id="4" name="Freeform 4"/>
            <p:cNvSpPr/>
            <p:nvPr/>
          </p:nvSpPr>
          <p:spPr>
            <a:xfrm>
              <a:off x="0" y="0"/>
              <a:ext cx="455000" cy="609600"/>
            </a:xfrm>
            <a:custGeom>
              <a:avLst/>
              <a:gdLst/>
              <a:ahLst/>
              <a:cxnLst/>
              <a:rect l="l" t="t" r="r" b="b"/>
              <a:pathLst>
                <a:path w="455000" h="609600">
                  <a:moveTo>
                    <a:pt x="203200" y="0"/>
                  </a:moveTo>
                  <a:lnTo>
                    <a:pt x="455000" y="0"/>
                  </a:lnTo>
                  <a:lnTo>
                    <a:pt x="251800" y="609600"/>
                  </a:lnTo>
                  <a:lnTo>
                    <a:pt x="0" y="609600"/>
                  </a:lnTo>
                  <a:lnTo>
                    <a:pt x="203200" y="0"/>
                  </a:lnTo>
                  <a:close/>
                </a:path>
              </a:pathLst>
            </a:custGeom>
            <a:solidFill>
              <a:srgbClr val="9D4E41"/>
            </a:solidFill>
          </p:spPr>
          <p:txBody>
            <a:bodyPr/>
            <a:lstStyle/>
            <a:p>
              <a:endParaRPr lang="vi-VN"/>
            </a:p>
          </p:txBody>
        </p:sp>
        <p:sp>
          <p:nvSpPr>
            <p:cNvPr id="5" name="TextBox 5"/>
            <p:cNvSpPr txBox="1"/>
            <p:nvPr/>
          </p:nvSpPr>
          <p:spPr>
            <a:xfrm>
              <a:off x="101600" y="-57150"/>
              <a:ext cx="251800" cy="66675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7477791" y="-536797"/>
            <a:ext cx="12197573" cy="4186579"/>
            <a:chOff x="0" y="0"/>
            <a:chExt cx="1776066" cy="609600"/>
          </a:xfrm>
        </p:grpSpPr>
        <p:sp>
          <p:nvSpPr>
            <p:cNvPr id="7" name="Freeform 7"/>
            <p:cNvSpPr/>
            <p:nvPr/>
          </p:nvSpPr>
          <p:spPr>
            <a:xfrm>
              <a:off x="0" y="0"/>
              <a:ext cx="1776066" cy="609600"/>
            </a:xfrm>
            <a:custGeom>
              <a:avLst/>
              <a:gdLst/>
              <a:ahLst/>
              <a:cxnLst/>
              <a:rect l="l" t="t" r="r" b="b"/>
              <a:pathLst>
                <a:path w="1776066" h="609600">
                  <a:moveTo>
                    <a:pt x="203200" y="0"/>
                  </a:moveTo>
                  <a:lnTo>
                    <a:pt x="1776066" y="0"/>
                  </a:lnTo>
                  <a:lnTo>
                    <a:pt x="1572866" y="609600"/>
                  </a:lnTo>
                  <a:lnTo>
                    <a:pt x="0" y="609600"/>
                  </a:lnTo>
                  <a:lnTo>
                    <a:pt x="203200" y="0"/>
                  </a:lnTo>
                  <a:close/>
                </a:path>
              </a:pathLst>
            </a:custGeom>
            <a:blipFill>
              <a:blip r:embed="rId3"/>
              <a:stretch>
                <a:fillRect t="-45690" b="-45690"/>
              </a:stretch>
            </a:blipFill>
          </p:spPr>
          <p:txBody>
            <a:bodyPr/>
            <a:lstStyle/>
            <a:p>
              <a:endParaRPr lang="vi-VN"/>
            </a:p>
          </p:txBody>
        </p:sp>
      </p:grpSp>
      <p:grpSp>
        <p:nvGrpSpPr>
          <p:cNvPr id="8" name="Group 8"/>
          <p:cNvGrpSpPr/>
          <p:nvPr/>
        </p:nvGrpSpPr>
        <p:grpSpPr>
          <a:xfrm>
            <a:off x="-1587740" y="-488377"/>
            <a:ext cx="8680798" cy="11263754"/>
            <a:chOff x="0" y="0"/>
            <a:chExt cx="2286301" cy="2966585"/>
          </a:xfrm>
        </p:grpSpPr>
        <p:sp>
          <p:nvSpPr>
            <p:cNvPr id="9" name="Freeform 9"/>
            <p:cNvSpPr/>
            <p:nvPr/>
          </p:nvSpPr>
          <p:spPr>
            <a:xfrm>
              <a:off x="0" y="0"/>
              <a:ext cx="2286301" cy="2966585"/>
            </a:xfrm>
            <a:custGeom>
              <a:avLst/>
              <a:gdLst/>
              <a:ahLst/>
              <a:cxnLst/>
              <a:rect l="l" t="t" r="r" b="b"/>
              <a:pathLst>
                <a:path w="2286301" h="2966585">
                  <a:moveTo>
                    <a:pt x="0" y="0"/>
                  </a:moveTo>
                  <a:lnTo>
                    <a:pt x="2286301" y="0"/>
                  </a:lnTo>
                  <a:lnTo>
                    <a:pt x="2286301"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10" name="TextBox 10"/>
            <p:cNvSpPr txBox="1"/>
            <p:nvPr/>
          </p:nvSpPr>
          <p:spPr>
            <a:xfrm>
              <a:off x="0" y="-57150"/>
              <a:ext cx="2286301" cy="302373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11120374" y="9263062"/>
            <a:ext cx="3469150" cy="0"/>
          </a:xfrm>
          <a:prstGeom prst="line">
            <a:avLst/>
          </a:prstGeom>
          <a:ln w="9525" cap="flat">
            <a:solidFill>
              <a:srgbClr val="FFFFFF"/>
            </a:solidFill>
            <a:prstDash val="solid"/>
            <a:headEnd type="none" w="sm" len="sm"/>
            <a:tailEnd type="none" w="sm" len="sm"/>
          </a:ln>
        </p:spPr>
        <p:txBody>
          <a:bodyPr/>
          <a:lstStyle/>
          <a:p>
            <a:endParaRPr lang="vi-VN"/>
          </a:p>
        </p:txBody>
      </p:sp>
      <p:sp>
        <p:nvSpPr>
          <p:cNvPr id="12" name="TextBox 12"/>
          <p:cNvSpPr txBox="1"/>
          <p:nvPr/>
        </p:nvSpPr>
        <p:spPr>
          <a:xfrm>
            <a:off x="1028700" y="5153025"/>
            <a:ext cx="8963772" cy="1243927"/>
          </a:xfrm>
          <a:prstGeom prst="rect">
            <a:avLst/>
          </a:prstGeom>
        </p:spPr>
        <p:txBody>
          <a:bodyPr lIns="0" tIns="0" rIns="0" bIns="0" rtlCol="0" anchor="t">
            <a:spAutoFit/>
          </a:bodyPr>
          <a:lstStyle/>
          <a:p>
            <a:pPr algn="ctr">
              <a:lnSpc>
                <a:spcPts val="9399"/>
              </a:lnSpc>
            </a:pPr>
            <a:r>
              <a:rPr lang="en-US" sz="8245" b="1" dirty="0">
                <a:solidFill>
                  <a:srgbClr val="FFFFFF"/>
                </a:solidFill>
                <a:latin typeface="Times New Roman Bold"/>
                <a:ea typeface="Times New Roman Bold"/>
                <a:cs typeface="Times New Roman Bold"/>
                <a:sym typeface="Times New Roman Bold"/>
              </a:rPr>
              <a:t>MÔ TẢ</a:t>
            </a:r>
          </a:p>
        </p:txBody>
      </p:sp>
      <p:sp>
        <p:nvSpPr>
          <p:cNvPr id="13" name="TextBox 13"/>
          <p:cNvSpPr txBox="1"/>
          <p:nvPr/>
        </p:nvSpPr>
        <p:spPr>
          <a:xfrm>
            <a:off x="9992472" y="5095875"/>
            <a:ext cx="7042693" cy="2389505"/>
          </a:xfrm>
          <a:prstGeom prst="rect">
            <a:avLst/>
          </a:prstGeom>
        </p:spPr>
        <p:txBody>
          <a:bodyPr lIns="0" tIns="0" rIns="0" bIns="0" rtlCol="0" anchor="t">
            <a:spAutoFit/>
          </a:bodyPr>
          <a:lstStyle/>
          <a:p>
            <a:pPr algn="just">
              <a:lnSpc>
                <a:spcPts val="3219"/>
              </a:lnSpc>
            </a:pPr>
            <a:r>
              <a:rPr lang="en-US" sz="2299">
                <a:solidFill>
                  <a:srgbClr val="FFFFFF"/>
                </a:solidFill>
                <a:latin typeface="Open Sans"/>
                <a:ea typeface="Open Sans"/>
                <a:cs typeface="Open Sans"/>
                <a:sym typeface="Open Sans"/>
              </a:rPr>
              <a:t>Đề tài xây dựng hệ thống thương mại điện tử bán dụng cụ thể thao bằng Next.js. Hệ thống cho phép khách hàng xem sản phẩm, lọc, tìm kiếm, thêm vào giỏ hàng, đặt hàng và xem lịch sử đặt hàng. Hệ thống còn có giao diện quản trị giúp Admin quản lý sản phẩm, kho hàng và đơn hàng</a:t>
            </a:r>
          </a:p>
        </p:txBody>
      </p:sp>
      <p:grpSp>
        <p:nvGrpSpPr>
          <p:cNvPr id="14" name="Group 14"/>
          <p:cNvGrpSpPr/>
          <p:nvPr/>
        </p:nvGrpSpPr>
        <p:grpSpPr>
          <a:xfrm>
            <a:off x="-636930" y="160591"/>
            <a:ext cx="8300363" cy="989501"/>
            <a:chOff x="0" y="0"/>
            <a:chExt cx="3571119" cy="425719"/>
          </a:xfrm>
        </p:grpSpPr>
        <p:sp>
          <p:nvSpPr>
            <p:cNvPr id="15" name="Freeform 15"/>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16" name="TextBox 16"/>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7474102" y="160591"/>
            <a:ext cx="944597" cy="989501"/>
            <a:chOff x="0" y="0"/>
            <a:chExt cx="406400" cy="425719"/>
          </a:xfrm>
        </p:grpSpPr>
        <p:sp>
          <p:nvSpPr>
            <p:cNvPr id="18" name="Freeform 18"/>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19" name="TextBox 19"/>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8199403" y="160591"/>
            <a:ext cx="944597" cy="989501"/>
            <a:chOff x="0" y="0"/>
            <a:chExt cx="406400" cy="425719"/>
          </a:xfrm>
        </p:grpSpPr>
        <p:sp>
          <p:nvSpPr>
            <p:cNvPr id="21" name="Freeform 21"/>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2" name="TextBox 22"/>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23" name="Freeform 23"/>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4"/>
            <a:stretch>
              <a:fillRect/>
            </a:stretch>
          </a:blipFill>
        </p:spPr>
        <p:txBody>
          <a:bodyPr/>
          <a:lstStyle/>
          <a:p>
            <a:endParaRPr lang="vi-VN"/>
          </a:p>
        </p:txBody>
      </p:sp>
      <p:sp>
        <p:nvSpPr>
          <p:cNvPr id="24" name="TextBox 24"/>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a:off x="8713228" y="4093852"/>
            <a:ext cx="7740673" cy="10370791"/>
            <a:chOff x="0" y="0"/>
            <a:chExt cx="455000" cy="609600"/>
          </a:xfrm>
        </p:grpSpPr>
        <p:sp>
          <p:nvSpPr>
            <p:cNvPr id="4" name="Freeform 4"/>
            <p:cNvSpPr/>
            <p:nvPr/>
          </p:nvSpPr>
          <p:spPr>
            <a:xfrm>
              <a:off x="0" y="0"/>
              <a:ext cx="455000" cy="609600"/>
            </a:xfrm>
            <a:custGeom>
              <a:avLst/>
              <a:gdLst/>
              <a:ahLst/>
              <a:cxnLst/>
              <a:rect l="l" t="t" r="r" b="b"/>
              <a:pathLst>
                <a:path w="455000" h="609600">
                  <a:moveTo>
                    <a:pt x="203200" y="0"/>
                  </a:moveTo>
                  <a:lnTo>
                    <a:pt x="455000" y="0"/>
                  </a:lnTo>
                  <a:lnTo>
                    <a:pt x="251800" y="609600"/>
                  </a:lnTo>
                  <a:lnTo>
                    <a:pt x="0" y="609600"/>
                  </a:lnTo>
                  <a:lnTo>
                    <a:pt x="203200" y="0"/>
                  </a:lnTo>
                  <a:close/>
                </a:path>
              </a:pathLst>
            </a:custGeom>
            <a:solidFill>
              <a:srgbClr val="9D4E41"/>
            </a:solidFill>
          </p:spPr>
          <p:txBody>
            <a:bodyPr/>
            <a:lstStyle/>
            <a:p>
              <a:endParaRPr lang="vi-VN"/>
            </a:p>
          </p:txBody>
        </p:sp>
        <p:sp>
          <p:nvSpPr>
            <p:cNvPr id="5" name="TextBox 5"/>
            <p:cNvSpPr txBox="1"/>
            <p:nvPr/>
          </p:nvSpPr>
          <p:spPr>
            <a:xfrm>
              <a:off x="101600" y="-57150"/>
              <a:ext cx="251800" cy="66675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3509852" y="4051957"/>
            <a:ext cx="7740673" cy="10370791"/>
            <a:chOff x="0" y="0"/>
            <a:chExt cx="455000" cy="609600"/>
          </a:xfrm>
        </p:grpSpPr>
        <p:sp>
          <p:nvSpPr>
            <p:cNvPr id="7" name="Freeform 7"/>
            <p:cNvSpPr/>
            <p:nvPr/>
          </p:nvSpPr>
          <p:spPr>
            <a:xfrm>
              <a:off x="0" y="0"/>
              <a:ext cx="455000" cy="609600"/>
            </a:xfrm>
            <a:custGeom>
              <a:avLst/>
              <a:gdLst/>
              <a:ahLst/>
              <a:cxnLst/>
              <a:rect l="l" t="t" r="r" b="b"/>
              <a:pathLst>
                <a:path w="455000" h="609600">
                  <a:moveTo>
                    <a:pt x="203200" y="0"/>
                  </a:moveTo>
                  <a:lnTo>
                    <a:pt x="455000" y="0"/>
                  </a:lnTo>
                  <a:lnTo>
                    <a:pt x="251800" y="609600"/>
                  </a:lnTo>
                  <a:lnTo>
                    <a:pt x="0" y="609600"/>
                  </a:lnTo>
                  <a:lnTo>
                    <a:pt x="203200" y="0"/>
                  </a:lnTo>
                  <a:close/>
                </a:path>
              </a:pathLst>
            </a:custGeom>
            <a:solidFill>
              <a:srgbClr val="9D4E41"/>
            </a:solidFill>
          </p:spPr>
          <p:txBody>
            <a:bodyPr/>
            <a:lstStyle/>
            <a:p>
              <a:endParaRPr lang="vi-VN"/>
            </a:p>
          </p:txBody>
        </p:sp>
        <p:sp>
          <p:nvSpPr>
            <p:cNvPr id="8" name="TextBox 8"/>
            <p:cNvSpPr txBox="1"/>
            <p:nvPr/>
          </p:nvSpPr>
          <p:spPr>
            <a:xfrm>
              <a:off x="101600" y="-57150"/>
              <a:ext cx="251800" cy="66675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rot="-10800000">
            <a:off x="11397177" y="-488377"/>
            <a:ext cx="8680798" cy="11263754"/>
            <a:chOff x="0" y="0"/>
            <a:chExt cx="2286301" cy="2966585"/>
          </a:xfrm>
        </p:grpSpPr>
        <p:sp>
          <p:nvSpPr>
            <p:cNvPr id="10" name="Freeform 10"/>
            <p:cNvSpPr/>
            <p:nvPr/>
          </p:nvSpPr>
          <p:spPr>
            <a:xfrm>
              <a:off x="0" y="0"/>
              <a:ext cx="2286301" cy="2966585"/>
            </a:xfrm>
            <a:custGeom>
              <a:avLst/>
              <a:gdLst/>
              <a:ahLst/>
              <a:cxnLst/>
              <a:rect l="l" t="t" r="r" b="b"/>
              <a:pathLst>
                <a:path w="2286301" h="2966585">
                  <a:moveTo>
                    <a:pt x="0" y="0"/>
                  </a:moveTo>
                  <a:lnTo>
                    <a:pt x="2286301" y="0"/>
                  </a:lnTo>
                  <a:lnTo>
                    <a:pt x="2286301"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11" name="TextBox 11"/>
            <p:cNvSpPr txBox="1"/>
            <p:nvPr/>
          </p:nvSpPr>
          <p:spPr>
            <a:xfrm>
              <a:off x="0" y="-57150"/>
              <a:ext cx="2286301" cy="3023735"/>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3135225" y="6318443"/>
            <a:ext cx="8115300" cy="1243927"/>
          </a:xfrm>
          <a:prstGeom prst="rect">
            <a:avLst/>
          </a:prstGeom>
        </p:spPr>
        <p:txBody>
          <a:bodyPr lIns="0" tIns="0" rIns="0" bIns="0" rtlCol="0" anchor="t">
            <a:spAutoFit/>
          </a:bodyPr>
          <a:lstStyle/>
          <a:p>
            <a:pPr algn="l">
              <a:lnSpc>
                <a:spcPts val="9399"/>
              </a:lnSpc>
            </a:pPr>
            <a:r>
              <a:rPr lang="en-US" sz="8245" b="1" dirty="0">
                <a:solidFill>
                  <a:srgbClr val="FFFFFF"/>
                </a:solidFill>
                <a:latin typeface="Times New Roman Bold"/>
                <a:ea typeface="Times New Roman Bold"/>
                <a:cs typeface="Times New Roman Bold"/>
                <a:sym typeface="Times New Roman Bold"/>
              </a:rPr>
              <a:t>CÔNG CỤ</a:t>
            </a:r>
          </a:p>
        </p:txBody>
      </p:sp>
      <p:sp>
        <p:nvSpPr>
          <p:cNvPr id="13" name="TextBox 13"/>
          <p:cNvSpPr txBox="1"/>
          <p:nvPr/>
        </p:nvSpPr>
        <p:spPr>
          <a:xfrm>
            <a:off x="4440329" y="4559636"/>
            <a:ext cx="8800659" cy="2040891"/>
          </a:xfrm>
          <a:prstGeom prst="rect">
            <a:avLst/>
          </a:prstGeom>
        </p:spPr>
        <p:txBody>
          <a:bodyPr lIns="0" tIns="0" rIns="0" bIns="0" rtlCol="0" anchor="t">
            <a:spAutoFit/>
          </a:bodyPr>
          <a:lstStyle/>
          <a:p>
            <a:pPr marL="626104" lvl="1" indent="-313052" algn="just">
              <a:lnSpc>
                <a:spcPts val="4059"/>
              </a:lnSpc>
              <a:buFont typeface="Arial"/>
              <a:buChar char="•"/>
            </a:pPr>
            <a:r>
              <a:rPr lang="en-US" sz="2899" dirty="0">
                <a:solidFill>
                  <a:srgbClr val="FFFFFF"/>
                </a:solidFill>
                <a:latin typeface="Open Sans"/>
                <a:ea typeface="Open Sans"/>
                <a:cs typeface="Open Sans"/>
                <a:sym typeface="Open Sans"/>
              </a:rPr>
              <a:t>Next.js: Framework React </a:t>
            </a:r>
            <a:r>
              <a:rPr lang="en-US" sz="2899" dirty="0" err="1">
                <a:solidFill>
                  <a:srgbClr val="FFFFFF"/>
                </a:solidFill>
                <a:latin typeface="Open Sans"/>
                <a:ea typeface="Open Sans"/>
                <a:cs typeface="Open Sans"/>
                <a:sym typeface="Open Sans"/>
              </a:rPr>
              <a:t>hỗ</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trợ</a:t>
            </a:r>
            <a:r>
              <a:rPr lang="en-US" sz="2899" dirty="0">
                <a:solidFill>
                  <a:srgbClr val="FFFFFF"/>
                </a:solidFill>
                <a:latin typeface="Open Sans"/>
                <a:ea typeface="Open Sans"/>
                <a:cs typeface="Open Sans"/>
                <a:sym typeface="Open Sans"/>
              </a:rPr>
              <a:t> SSR</a:t>
            </a:r>
          </a:p>
          <a:p>
            <a:pPr marL="626104" lvl="1" indent="-313052" algn="just">
              <a:lnSpc>
                <a:spcPts val="4059"/>
              </a:lnSpc>
              <a:buFont typeface="Arial"/>
              <a:buChar char="•"/>
            </a:pPr>
            <a:r>
              <a:rPr lang="en-US" sz="2899" dirty="0">
                <a:solidFill>
                  <a:srgbClr val="FFFFFF"/>
                </a:solidFill>
                <a:latin typeface="Open Sans"/>
                <a:ea typeface="Open Sans"/>
                <a:cs typeface="Open Sans"/>
                <a:sym typeface="Open Sans"/>
              </a:rPr>
              <a:t>React 19: </a:t>
            </a:r>
            <a:r>
              <a:rPr lang="en-US" sz="2899" dirty="0" err="1">
                <a:solidFill>
                  <a:srgbClr val="FFFFFF"/>
                </a:solidFill>
                <a:latin typeface="Open Sans"/>
                <a:ea typeface="Open Sans"/>
                <a:cs typeface="Open Sans"/>
                <a:sym typeface="Open Sans"/>
              </a:rPr>
              <a:t>Xây</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dựng</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giao</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diện</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người</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dùng</a:t>
            </a:r>
            <a:endParaRPr lang="en-US" sz="2899" dirty="0">
              <a:solidFill>
                <a:srgbClr val="FFFFFF"/>
              </a:solidFill>
              <a:latin typeface="Open Sans"/>
              <a:ea typeface="Open Sans"/>
              <a:cs typeface="Open Sans"/>
              <a:sym typeface="Open Sans"/>
            </a:endParaRPr>
          </a:p>
          <a:p>
            <a:pPr marL="626104" lvl="1" indent="-313052" algn="just">
              <a:lnSpc>
                <a:spcPts val="4059"/>
              </a:lnSpc>
              <a:buFont typeface="Arial"/>
              <a:buChar char="•"/>
            </a:pPr>
            <a:r>
              <a:rPr lang="en-US" sz="2899" dirty="0">
                <a:solidFill>
                  <a:srgbClr val="FFFFFF"/>
                </a:solidFill>
                <a:latin typeface="Open Sans"/>
                <a:ea typeface="Open Sans"/>
                <a:cs typeface="Open Sans"/>
                <a:sym typeface="Open Sans"/>
              </a:rPr>
              <a:t>TypeScript: JavaScript </a:t>
            </a:r>
            <a:r>
              <a:rPr lang="en-US" sz="2899" dirty="0" err="1">
                <a:solidFill>
                  <a:srgbClr val="FFFFFF"/>
                </a:solidFill>
                <a:latin typeface="Open Sans"/>
                <a:ea typeface="Open Sans"/>
                <a:cs typeface="Open Sans"/>
                <a:sym typeface="Open Sans"/>
              </a:rPr>
              <a:t>có</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kiểu</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dữ</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liệu</a:t>
            </a:r>
            <a:endParaRPr lang="en-US" sz="2899" dirty="0">
              <a:solidFill>
                <a:srgbClr val="FFFFFF"/>
              </a:solidFill>
              <a:latin typeface="Open Sans"/>
              <a:ea typeface="Open Sans"/>
              <a:cs typeface="Open Sans"/>
              <a:sym typeface="Open Sans"/>
            </a:endParaRPr>
          </a:p>
          <a:p>
            <a:pPr marL="626104" lvl="1" indent="-313052" algn="just">
              <a:lnSpc>
                <a:spcPts val="4059"/>
              </a:lnSpc>
              <a:buFont typeface="Arial"/>
              <a:buChar char="•"/>
            </a:pPr>
            <a:r>
              <a:rPr lang="en-US" sz="2899" dirty="0" err="1">
                <a:solidFill>
                  <a:srgbClr val="FFFFFF"/>
                </a:solidFill>
                <a:latin typeface="Open Sans"/>
                <a:ea typeface="Open Sans"/>
                <a:cs typeface="Open Sans"/>
                <a:sym typeface="Open Sans"/>
              </a:rPr>
              <a:t>TailwindCSS</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Thiết</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kế</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giao</a:t>
            </a:r>
            <a:r>
              <a:rPr lang="en-US" sz="2899" dirty="0">
                <a:solidFill>
                  <a:srgbClr val="FFFFFF"/>
                </a:solidFill>
                <a:latin typeface="Open Sans"/>
                <a:ea typeface="Open Sans"/>
                <a:cs typeface="Open Sans"/>
                <a:sym typeface="Open Sans"/>
              </a:rPr>
              <a:t> </a:t>
            </a:r>
            <a:r>
              <a:rPr lang="en-US" sz="2899" dirty="0" err="1">
                <a:solidFill>
                  <a:srgbClr val="FFFFFF"/>
                </a:solidFill>
                <a:latin typeface="Open Sans"/>
                <a:ea typeface="Open Sans"/>
                <a:cs typeface="Open Sans"/>
                <a:sym typeface="Open Sans"/>
              </a:rPr>
              <a:t>diện</a:t>
            </a:r>
            <a:r>
              <a:rPr lang="en-US" sz="2899" dirty="0">
                <a:solidFill>
                  <a:srgbClr val="FFFFFF"/>
                </a:solidFill>
                <a:latin typeface="Open Sans"/>
                <a:ea typeface="Open Sans"/>
                <a:cs typeface="Open Sans"/>
                <a:sym typeface="Open Sans"/>
              </a:rPr>
              <a:t> responsive </a:t>
            </a:r>
          </a:p>
        </p:txBody>
      </p:sp>
      <p:grpSp>
        <p:nvGrpSpPr>
          <p:cNvPr id="14" name="Group 14"/>
          <p:cNvGrpSpPr/>
          <p:nvPr/>
        </p:nvGrpSpPr>
        <p:grpSpPr>
          <a:xfrm>
            <a:off x="1028700" y="4552195"/>
            <a:ext cx="3142764" cy="3826510"/>
            <a:chOff x="0" y="0"/>
            <a:chExt cx="1108010" cy="1349071"/>
          </a:xfrm>
        </p:grpSpPr>
        <p:sp>
          <p:nvSpPr>
            <p:cNvPr id="15" name="Freeform 15"/>
            <p:cNvSpPr/>
            <p:nvPr/>
          </p:nvSpPr>
          <p:spPr>
            <a:xfrm>
              <a:off x="0" y="0"/>
              <a:ext cx="1108010" cy="1349071"/>
            </a:xfrm>
            <a:custGeom>
              <a:avLst/>
              <a:gdLst/>
              <a:ahLst/>
              <a:cxnLst/>
              <a:rect l="l" t="t" r="r" b="b"/>
              <a:pathLst>
                <a:path w="1108010" h="1349071">
                  <a:moveTo>
                    <a:pt x="0" y="0"/>
                  </a:moveTo>
                  <a:lnTo>
                    <a:pt x="1108010" y="0"/>
                  </a:lnTo>
                  <a:lnTo>
                    <a:pt x="1108010" y="1349071"/>
                  </a:lnTo>
                  <a:lnTo>
                    <a:pt x="0" y="1349071"/>
                  </a:lnTo>
                  <a:close/>
                </a:path>
              </a:pathLst>
            </a:custGeom>
            <a:blipFill>
              <a:blip r:embed="rId3"/>
              <a:stretch>
                <a:fillRect l="-31269" r="-31269"/>
              </a:stretch>
            </a:blipFill>
          </p:spPr>
          <p:txBody>
            <a:bodyPr/>
            <a:lstStyle/>
            <a:p>
              <a:endParaRPr lang="vi-VN"/>
            </a:p>
          </p:txBody>
        </p:sp>
      </p:grpSp>
      <p:sp>
        <p:nvSpPr>
          <p:cNvPr id="16" name="TextBox 16"/>
          <p:cNvSpPr txBox="1"/>
          <p:nvPr/>
        </p:nvSpPr>
        <p:spPr>
          <a:xfrm>
            <a:off x="4709193" y="3985282"/>
            <a:ext cx="3634182" cy="457301"/>
          </a:xfrm>
          <a:prstGeom prst="rect">
            <a:avLst/>
          </a:prstGeom>
        </p:spPr>
        <p:txBody>
          <a:bodyPr lIns="0" tIns="0" rIns="0" bIns="0" rtlCol="0" anchor="t">
            <a:spAutoFit/>
          </a:bodyPr>
          <a:lstStyle/>
          <a:p>
            <a:pPr algn="l">
              <a:lnSpc>
                <a:spcPts val="3669"/>
              </a:lnSpc>
            </a:pPr>
            <a:r>
              <a:rPr lang="en-US" sz="2621" b="1" dirty="0">
                <a:solidFill>
                  <a:srgbClr val="FFFFFF"/>
                </a:solidFill>
                <a:latin typeface="Times New Roman Bold"/>
                <a:ea typeface="Times New Roman Bold"/>
                <a:cs typeface="Times New Roman Bold"/>
                <a:sym typeface="Times New Roman Bold"/>
              </a:rPr>
              <a:t>FRONTEND</a:t>
            </a:r>
          </a:p>
        </p:txBody>
      </p:sp>
      <p:sp>
        <p:nvSpPr>
          <p:cNvPr id="19" name="TextBox 19"/>
          <p:cNvSpPr txBox="1"/>
          <p:nvPr/>
        </p:nvSpPr>
        <p:spPr>
          <a:xfrm>
            <a:off x="4709193" y="6705301"/>
            <a:ext cx="4555695" cy="457301"/>
          </a:xfrm>
          <a:prstGeom prst="rect">
            <a:avLst/>
          </a:prstGeom>
        </p:spPr>
        <p:txBody>
          <a:bodyPr lIns="0" tIns="0" rIns="0" bIns="0" rtlCol="0" anchor="t">
            <a:spAutoFit/>
          </a:bodyPr>
          <a:lstStyle/>
          <a:p>
            <a:pPr algn="l">
              <a:lnSpc>
                <a:spcPts val="3669"/>
              </a:lnSpc>
            </a:pPr>
            <a:r>
              <a:rPr lang="en-US" sz="2621" b="1">
                <a:solidFill>
                  <a:srgbClr val="FFFFFF"/>
                </a:solidFill>
                <a:latin typeface="Times New Roman Bold"/>
                <a:ea typeface="Times New Roman Bold"/>
                <a:cs typeface="Times New Roman Bold"/>
                <a:sym typeface="Times New Roman Bold"/>
              </a:rPr>
              <a:t>BACKEND</a:t>
            </a:r>
          </a:p>
        </p:txBody>
      </p:sp>
      <p:sp>
        <p:nvSpPr>
          <p:cNvPr id="20" name="TextBox 20"/>
          <p:cNvSpPr txBox="1"/>
          <p:nvPr/>
        </p:nvSpPr>
        <p:spPr>
          <a:xfrm>
            <a:off x="4440329" y="7329684"/>
            <a:ext cx="8800659" cy="1012191"/>
          </a:xfrm>
          <a:prstGeom prst="rect">
            <a:avLst/>
          </a:prstGeom>
        </p:spPr>
        <p:txBody>
          <a:bodyPr lIns="0" tIns="0" rIns="0" bIns="0" rtlCol="0" anchor="t">
            <a:spAutoFit/>
          </a:bodyPr>
          <a:lstStyle/>
          <a:p>
            <a:pPr marL="626104" lvl="1" indent="-313052" algn="just">
              <a:lnSpc>
                <a:spcPts val="4059"/>
              </a:lnSpc>
              <a:buFont typeface="Arial"/>
              <a:buChar char="•"/>
            </a:pPr>
            <a:r>
              <a:rPr lang="en-US" sz="2899">
                <a:solidFill>
                  <a:srgbClr val="FFFFFF"/>
                </a:solidFill>
                <a:latin typeface="Open Sans"/>
                <a:ea typeface="Open Sans"/>
                <a:cs typeface="Open Sans"/>
                <a:sym typeface="Open Sans"/>
              </a:rPr>
              <a:t>Next.js API Routes: Xử lý API phía server</a:t>
            </a:r>
          </a:p>
          <a:p>
            <a:pPr marL="626104" lvl="1" indent="-313052" algn="just">
              <a:lnSpc>
                <a:spcPts val="4059"/>
              </a:lnSpc>
              <a:buFont typeface="Arial"/>
              <a:buChar char="•"/>
            </a:pPr>
            <a:r>
              <a:rPr lang="en-US" sz="2899">
                <a:solidFill>
                  <a:srgbClr val="FFFFFF"/>
                </a:solidFill>
                <a:latin typeface="Open Sans"/>
                <a:ea typeface="Open Sans"/>
                <a:cs typeface="Open Sans"/>
                <a:sym typeface="Open Sans"/>
              </a:rPr>
              <a:t>MySQL 8.4: Cơ sở dữ liệu quan hệ</a:t>
            </a:r>
          </a:p>
        </p:txBody>
      </p:sp>
      <p:grpSp>
        <p:nvGrpSpPr>
          <p:cNvPr id="21" name="Group 21"/>
          <p:cNvGrpSpPr/>
          <p:nvPr/>
        </p:nvGrpSpPr>
        <p:grpSpPr>
          <a:xfrm>
            <a:off x="-636930" y="160591"/>
            <a:ext cx="8300363" cy="989501"/>
            <a:chOff x="0" y="0"/>
            <a:chExt cx="3571119" cy="425719"/>
          </a:xfrm>
        </p:grpSpPr>
        <p:sp>
          <p:nvSpPr>
            <p:cNvPr id="22" name="Freeform 22"/>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23" name="TextBox 23"/>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7474102" y="160591"/>
            <a:ext cx="944597" cy="989501"/>
            <a:chOff x="0" y="0"/>
            <a:chExt cx="406400" cy="425719"/>
          </a:xfrm>
        </p:grpSpPr>
        <p:sp>
          <p:nvSpPr>
            <p:cNvPr id="25" name="Freeform 25"/>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6" name="TextBox 26"/>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a:off x="8199403" y="160591"/>
            <a:ext cx="944597" cy="989501"/>
            <a:chOff x="0" y="0"/>
            <a:chExt cx="406400" cy="425719"/>
          </a:xfrm>
        </p:grpSpPr>
        <p:sp>
          <p:nvSpPr>
            <p:cNvPr id="28" name="Freeform 28"/>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9" name="TextBox 29"/>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30" name="Freeform 30"/>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4"/>
            <a:stretch>
              <a:fillRect/>
            </a:stretch>
          </a:blipFill>
        </p:spPr>
        <p:txBody>
          <a:bodyPr/>
          <a:lstStyle/>
          <a:p>
            <a:endParaRPr lang="vi-VN"/>
          </a:p>
        </p:txBody>
      </p:sp>
      <p:sp>
        <p:nvSpPr>
          <p:cNvPr id="31" name="TextBox 31"/>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par>
                                <p:cTn id="22" presetID="10" presetClass="entr" presetSubtype="0" fill="hold"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6" grpId="0"/>
      <p:bldP spid="19" grpId="0"/>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a:off x="-3077791" y="2289570"/>
            <a:ext cx="7740673" cy="10370791"/>
            <a:chOff x="0" y="0"/>
            <a:chExt cx="455000" cy="609600"/>
          </a:xfrm>
        </p:grpSpPr>
        <p:sp>
          <p:nvSpPr>
            <p:cNvPr id="4" name="Freeform 4"/>
            <p:cNvSpPr/>
            <p:nvPr/>
          </p:nvSpPr>
          <p:spPr>
            <a:xfrm>
              <a:off x="0" y="0"/>
              <a:ext cx="455000" cy="609600"/>
            </a:xfrm>
            <a:custGeom>
              <a:avLst/>
              <a:gdLst/>
              <a:ahLst/>
              <a:cxnLst/>
              <a:rect l="l" t="t" r="r" b="b"/>
              <a:pathLst>
                <a:path w="455000" h="609600">
                  <a:moveTo>
                    <a:pt x="203200" y="0"/>
                  </a:moveTo>
                  <a:lnTo>
                    <a:pt x="455000" y="0"/>
                  </a:lnTo>
                  <a:lnTo>
                    <a:pt x="251800" y="609600"/>
                  </a:lnTo>
                  <a:lnTo>
                    <a:pt x="0" y="609600"/>
                  </a:lnTo>
                  <a:lnTo>
                    <a:pt x="203200" y="0"/>
                  </a:lnTo>
                  <a:close/>
                </a:path>
              </a:pathLst>
            </a:custGeom>
            <a:solidFill>
              <a:srgbClr val="9D4E41"/>
            </a:solidFill>
          </p:spPr>
          <p:txBody>
            <a:bodyPr/>
            <a:lstStyle/>
            <a:p>
              <a:endParaRPr lang="vi-VN"/>
            </a:p>
          </p:txBody>
        </p:sp>
        <p:sp>
          <p:nvSpPr>
            <p:cNvPr id="5" name="TextBox 5"/>
            <p:cNvSpPr txBox="1"/>
            <p:nvPr/>
          </p:nvSpPr>
          <p:spPr>
            <a:xfrm>
              <a:off x="101600" y="-57150"/>
              <a:ext cx="251800" cy="66675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1421537" y="-8081221"/>
            <a:ext cx="10615156" cy="10370791"/>
            <a:chOff x="0" y="0"/>
            <a:chExt cx="623964" cy="609600"/>
          </a:xfrm>
        </p:grpSpPr>
        <p:sp>
          <p:nvSpPr>
            <p:cNvPr id="7" name="Freeform 7"/>
            <p:cNvSpPr/>
            <p:nvPr/>
          </p:nvSpPr>
          <p:spPr>
            <a:xfrm>
              <a:off x="0" y="0"/>
              <a:ext cx="623964" cy="609600"/>
            </a:xfrm>
            <a:custGeom>
              <a:avLst/>
              <a:gdLst/>
              <a:ahLst/>
              <a:cxnLst/>
              <a:rect l="l" t="t" r="r" b="b"/>
              <a:pathLst>
                <a:path w="623964" h="609600">
                  <a:moveTo>
                    <a:pt x="203200" y="0"/>
                  </a:moveTo>
                  <a:lnTo>
                    <a:pt x="623964" y="0"/>
                  </a:lnTo>
                  <a:lnTo>
                    <a:pt x="420764" y="609600"/>
                  </a:lnTo>
                  <a:lnTo>
                    <a:pt x="0" y="609600"/>
                  </a:lnTo>
                  <a:lnTo>
                    <a:pt x="203200" y="0"/>
                  </a:lnTo>
                  <a:close/>
                </a:path>
              </a:pathLst>
            </a:custGeom>
            <a:solidFill>
              <a:srgbClr val="9D4E41"/>
            </a:solidFill>
          </p:spPr>
          <p:txBody>
            <a:bodyPr/>
            <a:lstStyle/>
            <a:p>
              <a:endParaRPr lang="vi-VN"/>
            </a:p>
          </p:txBody>
        </p:sp>
        <p:sp>
          <p:nvSpPr>
            <p:cNvPr id="8" name="TextBox 8"/>
            <p:cNvSpPr txBox="1"/>
            <p:nvPr/>
          </p:nvSpPr>
          <p:spPr>
            <a:xfrm>
              <a:off x="101600" y="-57150"/>
              <a:ext cx="420764" cy="66675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587740" y="-488377"/>
            <a:ext cx="8680798" cy="11263754"/>
            <a:chOff x="0" y="0"/>
            <a:chExt cx="2286301" cy="2966585"/>
          </a:xfrm>
        </p:grpSpPr>
        <p:sp>
          <p:nvSpPr>
            <p:cNvPr id="10" name="Freeform 10"/>
            <p:cNvSpPr/>
            <p:nvPr/>
          </p:nvSpPr>
          <p:spPr>
            <a:xfrm>
              <a:off x="0" y="0"/>
              <a:ext cx="2286301" cy="2966585"/>
            </a:xfrm>
            <a:custGeom>
              <a:avLst/>
              <a:gdLst/>
              <a:ahLst/>
              <a:cxnLst/>
              <a:rect l="l" t="t" r="r" b="b"/>
              <a:pathLst>
                <a:path w="2286301" h="2966585">
                  <a:moveTo>
                    <a:pt x="0" y="0"/>
                  </a:moveTo>
                  <a:lnTo>
                    <a:pt x="2286301" y="0"/>
                  </a:lnTo>
                  <a:lnTo>
                    <a:pt x="2286301"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11" name="TextBox 11"/>
            <p:cNvSpPr txBox="1"/>
            <p:nvPr/>
          </p:nvSpPr>
          <p:spPr>
            <a:xfrm>
              <a:off x="0" y="-57150"/>
              <a:ext cx="2286301" cy="3023735"/>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028700" y="1799249"/>
            <a:ext cx="3634182" cy="490321"/>
          </a:xfrm>
          <a:prstGeom prst="rect">
            <a:avLst/>
          </a:prstGeom>
        </p:spPr>
        <p:txBody>
          <a:bodyPr lIns="0" tIns="0" rIns="0" bIns="0" rtlCol="0" anchor="t">
            <a:spAutoFit/>
          </a:bodyPr>
          <a:lstStyle/>
          <a:p>
            <a:pPr algn="l">
              <a:lnSpc>
                <a:spcPts val="3949"/>
              </a:lnSpc>
            </a:pPr>
            <a:r>
              <a:rPr lang="en-US" sz="2821" b="1" dirty="0">
                <a:solidFill>
                  <a:srgbClr val="FFFFFF"/>
                </a:solidFill>
                <a:latin typeface="Times New Roman Bold"/>
                <a:ea typeface="Times New Roman Bold"/>
                <a:cs typeface="Times New Roman Bold"/>
                <a:sym typeface="Times New Roman Bold"/>
              </a:rPr>
              <a:t>CHỨC NĂNG CHÍNH</a:t>
            </a:r>
          </a:p>
        </p:txBody>
      </p:sp>
      <p:sp>
        <p:nvSpPr>
          <p:cNvPr id="13" name="TextBox 13"/>
          <p:cNvSpPr txBox="1"/>
          <p:nvPr/>
        </p:nvSpPr>
        <p:spPr>
          <a:xfrm>
            <a:off x="792545" y="5153025"/>
            <a:ext cx="5850861" cy="4815802"/>
          </a:xfrm>
          <a:prstGeom prst="rect">
            <a:avLst/>
          </a:prstGeom>
        </p:spPr>
        <p:txBody>
          <a:bodyPr lIns="0" tIns="0" rIns="0" bIns="0" rtlCol="0" anchor="t">
            <a:spAutoFit/>
          </a:bodyPr>
          <a:lstStyle/>
          <a:p>
            <a:pPr algn="ctr">
              <a:lnSpc>
                <a:spcPts val="9399"/>
              </a:lnSpc>
            </a:pPr>
            <a:r>
              <a:rPr lang="en-US" sz="8245">
                <a:solidFill>
                  <a:srgbClr val="FFFFFF"/>
                </a:solidFill>
                <a:latin typeface="Times New Roman"/>
                <a:ea typeface="Times New Roman"/>
                <a:cs typeface="Times New Roman"/>
                <a:sym typeface="Times New Roman"/>
              </a:rPr>
              <a:t>PHÍA KHÁCH HÀNG:</a:t>
            </a:r>
          </a:p>
          <a:p>
            <a:pPr algn="ctr">
              <a:lnSpc>
                <a:spcPts val="9399"/>
              </a:lnSpc>
            </a:pPr>
            <a:endParaRPr lang="en-US" sz="8245">
              <a:solidFill>
                <a:srgbClr val="FFFFFF"/>
              </a:solidFill>
              <a:latin typeface="Times New Roman"/>
              <a:ea typeface="Times New Roman"/>
              <a:cs typeface="Times New Roman"/>
              <a:sym typeface="Times New Roman"/>
            </a:endParaRPr>
          </a:p>
        </p:txBody>
      </p:sp>
      <p:sp>
        <p:nvSpPr>
          <p:cNvPr id="14" name="TextBox 14"/>
          <p:cNvSpPr txBox="1"/>
          <p:nvPr/>
        </p:nvSpPr>
        <p:spPr>
          <a:xfrm>
            <a:off x="8871392" y="3078480"/>
            <a:ext cx="9190931" cy="6179820"/>
          </a:xfrm>
          <a:prstGeom prst="rect">
            <a:avLst/>
          </a:prstGeom>
        </p:spPr>
        <p:txBody>
          <a:bodyPr lIns="0" tIns="0" rIns="0" bIns="0" rtlCol="0" anchor="t">
            <a:spAutoFit/>
          </a:bodyPr>
          <a:lstStyle/>
          <a:p>
            <a:pPr marL="582932" lvl="1" indent="-291466" algn="just">
              <a:lnSpc>
                <a:spcPts val="3780"/>
              </a:lnSpc>
              <a:buFont typeface="Arial"/>
              <a:buChar char="•"/>
            </a:pPr>
            <a:r>
              <a:rPr lang="en-US" sz="2700" dirty="0">
                <a:solidFill>
                  <a:srgbClr val="FFFFFF"/>
                </a:solidFill>
                <a:latin typeface="Open Sans"/>
                <a:ea typeface="Open Sans"/>
                <a:cs typeface="Open Sans"/>
                <a:sym typeface="Open Sans"/>
              </a:rPr>
              <a:t>Xem </a:t>
            </a:r>
            <a:r>
              <a:rPr lang="en-US" sz="2700" dirty="0" err="1">
                <a:solidFill>
                  <a:srgbClr val="FFFFFF"/>
                </a:solidFill>
                <a:latin typeface="Open Sans"/>
                <a:ea typeface="Open Sans"/>
                <a:cs typeface="Open Sans"/>
                <a:sym typeface="Open Sans"/>
              </a:rPr>
              <a:t>sản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phẩm</a:t>
            </a:r>
            <a:r>
              <a:rPr lang="en-US" sz="2700" dirty="0">
                <a:solidFill>
                  <a:srgbClr val="FFFFFF"/>
                </a:solidFill>
                <a:latin typeface="Open Sans"/>
                <a:ea typeface="Open Sans"/>
                <a:cs typeface="Open Sans"/>
                <a:sym typeface="Open Sans"/>
              </a:rPr>
              <a:t>: Trang </a:t>
            </a:r>
            <a:r>
              <a:rPr lang="en-US" sz="2700" dirty="0" err="1">
                <a:solidFill>
                  <a:srgbClr val="FFFFFF"/>
                </a:solidFill>
                <a:latin typeface="Open Sans"/>
                <a:ea typeface="Open Sans"/>
                <a:cs typeface="Open Sans"/>
                <a:sym typeface="Open Sans"/>
              </a:rPr>
              <a:t>chủ</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danh</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sách</a:t>
            </a:r>
            <a:r>
              <a:rPr lang="en-US" sz="2700" dirty="0">
                <a:solidFill>
                  <a:srgbClr val="FFFFFF"/>
                </a:solidFill>
                <a:latin typeface="Open Sans"/>
                <a:ea typeface="Open Sans"/>
                <a:cs typeface="Open Sans"/>
                <a:sym typeface="Open Sans"/>
              </a:rPr>
              <a:t>, chi </a:t>
            </a:r>
            <a:r>
              <a:rPr lang="en-US" sz="2700" dirty="0" err="1">
                <a:solidFill>
                  <a:srgbClr val="FFFFFF"/>
                </a:solidFill>
                <a:latin typeface="Open Sans"/>
                <a:ea typeface="Open Sans"/>
                <a:cs typeface="Open Sans"/>
                <a:sym typeface="Open Sans"/>
              </a:rPr>
              <a:t>tiết</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a:p>
            <a:pPr marL="582932" lvl="1" indent="-291466" algn="just">
              <a:lnSpc>
                <a:spcPts val="3780"/>
              </a:lnSpc>
              <a:buFont typeface="Arial"/>
              <a:buChar char="•"/>
            </a:pPr>
            <a:r>
              <a:rPr lang="en-US" sz="2700" dirty="0">
                <a:solidFill>
                  <a:srgbClr val="FFFFFF"/>
                </a:solidFill>
                <a:latin typeface="Open Sans"/>
                <a:ea typeface="Open Sans"/>
                <a:cs typeface="Open Sans"/>
                <a:sym typeface="Open Sans"/>
              </a:rPr>
              <a:t>Tìm </a:t>
            </a:r>
            <a:r>
              <a:rPr lang="en-US" sz="2700" dirty="0" err="1">
                <a:solidFill>
                  <a:srgbClr val="FFFFFF"/>
                </a:solidFill>
                <a:latin typeface="Open Sans"/>
                <a:ea typeface="Open Sans"/>
                <a:cs typeface="Open Sans"/>
                <a:sym typeface="Open Sans"/>
              </a:rPr>
              <a:t>kiếm</a:t>
            </a:r>
            <a:r>
              <a:rPr lang="en-US" sz="2700" dirty="0">
                <a:solidFill>
                  <a:srgbClr val="FFFFFF"/>
                </a:solidFill>
                <a:latin typeface="Open Sans"/>
                <a:ea typeface="Open Sans"/>
                <a:cs typeface="Open Sans"/>
                <a:sym typeface="Open Sans"/>
              </a:rPr>
              <a:t> &amp; </a:t>
            </a:r>
            <a:r>
              <a:rPr lang="en-US" sz="2700" dirty="0" err="1">
                <a:solidFill>
                  <a:srgbClr val="FFFFFF"/>
                </a:solidFill>
                <a:latin typeface="Open Sans"/>
                <a:ea typeface="Open Sans"/>
                <a:cs typeface="Open Sans"/>
                <a:sym typeface="Open Sans"/>
              </a:rPr>
              <a:t>Lọc</a:t>
            </a:r>
            <a:r>
              <a:rPr lang="en-US" sz="2700" dirty="0">
                <a:solidFill>
                  <a:srgbClr val="FFFFFF"/>
                </a:solidFill>
                <a:latin typeface="Open Sans"/>
                <a:ea typeface="Open Sans"/>
                <a:cs typeface="Open Sans"/>
                <a:sym typeface="Open Sans"/>
              </a:rPr>
              <a:t>: Theo </a:t>
            </a:r>
            <a:r>
              <a:rPr lang="en-US" sz="2700" dirty="0" err="1">
                <a:solidFill>
                  <a:srgbClr val="FFFFFF"/>
                </a:solidFill>
                <a:latin typeface="Open Sans"/>
                <a:ea typeface="Open Sans"/>
                <a:cs typeface="Open Sans"/>
                <a:sym typeface="Open Sans"/>
              </a:rPr>
              <a:t>loại</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môn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thể</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thao</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giá</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a:p>
            <a:pPr marL="582932" lvl="1" indent="-291466" algn="just">
              <a:lnSpc>
                <a:spcPts val="3780"/>
              </a:lnSpc>
              <a:buFont typeface="Arial"/>
              <a:buChar char="•"/>
            </a:pPr>
            <a:r>
              <a:rPr lang="en-US" sz="2700" dirty="0" err="1">
                <a:solidFill>
                  <a:srgbClr val="FFFFFF"/>
                </a:solidFill>
                <a:latin typeface="Open Sans"/>
                <a:ea typeface="Open Sans"/>
                <a:cs typeface="Open Sans"/>
                <a:sym typeface="Open Sans"/>
              </a:rPr>
              <a:t>Giỏ</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hàng</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Thêm</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sửa</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số</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lượng</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xóa</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a:p>
            <a:pPr marL="582932" lvl="1" indent="-291466" algn="just">
              <a:lnSpc>
                <a:spcPts val="3780"/>
              </a:lnSpc>
              <a:buFont typeface="Arial"/>
              <a:buChar char="•"/>
            </a:pPr>
            <a:r>
              <a:rPr lang="en-US" sz="2700" dirty="0">
                <a:solidFill>
                  <a:srgbClr val="FFFFFF"/>
                </a:solidFill>
                <a:latin typeface="Open Sans"/>
                <a:ea typeface="Open Sans"/>
                <a:cs typeface="Open Sans"/>
                <a:sym typeface="Open Sans"/>
              </a:rPr>
              <a:t>Thanh </a:t>
            </a:r>
            <a:r>
              <a:rPr lang="en-US" sz="2700" dirty="0" err="1">
                <a:solidFill>
                  <a:srgbClr val="FFFFFF"/>
                </a:solidFill>
                <a:latin typeface="Open Sans"/>
                <a:ea typeface="Open Sans"/>
                <a:cs typeface="Open Sans"/>
                <a:sym typeface="Open Sans"/>
              </a:rPr>
              <a:t>toán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Điền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thông</a:t>
            </a:r>
            <a:r>
              <a:rPr lang="en-US" sz="2700" dirty="0">
                <a:solidFill>
                  <a:srgbClr val="FFFFFF"/>
                </a:solidFill>
                <a:latin typeface="Open Sans"/>
                <a:ea typeface="Open Sans"/>
                <a:cs typeface="Open Sans"/>
                <a:sym typeface="Open Sans"/>
              </a:rPr>
              <a:t> tin, </a:t>
            </a:r>
            <a:r>
              <a:rPr lang="en-US" sz="2700" dirty="0" err="1">
                <a:solidFill>
                  <a:srgbClr val="FFFFFF"/>
                </a:solidFill>
                <a:latin typeface="Open Sans"/>
                <a:ea typeface="Open Sans"/>
                <a:cs typeface="Open Sans"/>
                <a:sym typeface="Open Sans"/>
              </a:rPr>
              <a:t>chọn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địa</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chỉ</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a:p>
            <a:pPr marL="582932" lvl="1" indent="-291466" algn="just">
              <a:lnSpc>
                <a:spcPts val="3780"/>
              </a:lnSpc>
              <a:buFont typeface="Arial"/>
              <a:buChar char="•"/>
            </a:pPr>
            <a:r>
              <a:rPr lang="en-US" sz="2700" dirty="0" err="1">
                <a:solidFill>
                  <a:srgbClr val="FFFFFF"/>
                </a:solidFill>
                <a:latin typeface="Open Sans"/>
                <a:ea typeface="Open Sans"/>
                <a:cs typeface="Open Sans"/>
                <a:sym typeface="Open Sans"/>
              </a:rPr>
              <a:t>Đơn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hàng</a:t>
            </a:r>
            <a:r>
              <a:rPr lang="en-US" sz="2700" dirty="0">
                <a:solidFill>
                  <a:srgbClr val="FFFFFF"/>
                </a:solidFill>
                <a:latin typeface="Open Sans"/>
                <a:ea typeface="Open Sans"/>
                <a:cs typeface="Open Sans"/>
                <a:sym typeface="Open Sans"/>
              </a:rPr>
              <a:t>: Xem </a:t>
            </a:r>
            <a:r>
              <a:rPr lang="en-US" sz="2700" dirty="0" err="1">
                <a:solidFill>
                  <a:srgbClr val="FFFFFF"/>
                </a:solidFill>
                <a:latin typeface="Open Sans"/>
                <a:ea typeface="Open Sans"/>
                <a:cs typeface="Open Sans"/>
                <a:sym typeface="Open Sans"/>
              </a:rPr>
              <a:t>lịch</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sử</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theo</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dõi</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trạng</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thái</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a:p>
            <a:pPr marL="582932" lvl="1" indent="-291466" algn="just">
              <a:lnSpc>
                <a:spcPts val="3780"/>
              </a:lnSpc>
              <a:buFont typeface="Arial"/>
              <a:buChar char="•"/>
            </a:pPr>
            <a:r>
              <a:rPr lang="en-US" sz="2700" dirty="0" err="1">
                <a:solidFill>
                  <a:srgbClr val="FFFFFF"/>
                </a:solidFill>
                <a:latin typeface="Open Sans"/>
                <a:ea typeface="Open Sans"/>
                <a:cs typeface="Open Sans"/>
                <a:sym typeface="Open Sans"/>
              </a:rPr>
              <a:t>Đánh</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giá</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Đánh</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giá</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sao</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sau</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khi</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nhận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hàng</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a:p>
            <a:pPr marL="582932" lvl="1" indent="-291466" algn="just">
              <a:lnSpc>
                <a:spcPts val="3780"/>
              </a:lnSpc>
              <a:buFont typeface="Arial"/>
              <a:buChar char="•"/>
            </a:pPr>
            <a:r>
              <a:rPr lang="en-US" sz="2700" dirty="0" err="1">
                <a:solidFill>
                  <a:srgbClr val="FFFFFF"/>
                </a:solidFill>
                <a:latin typeface="Open Sans"/>
                <a:ea typeface="Open Sans"/>
                <a:cs typeface="Open Sans"/>
                <a:sym typeface="Open Sans"/>
              </a:rPr>
              <a:t>Yêu</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thích</a:t>
            </a:r>
            <a:r>
              <a:rPr lang="en-US" sz="2700" dirty="0">
                <a:solidFill>
                  <a:srgbClr val="FFFFFF"/>
                </a:solidFill>
                <a:latin typeface="Open Sans"/>
                <a:ea typeface="Open Sans"/>
                <a:cs typeface="Open Sans"/>
                <a:sym typeface="Open Sans"/>
              </a:rPr>
              <a:t>: Lưu </a:t>
            </a:r>
            <a:r>
              <a:rPr lang="en-US" sz="2700" dirty="0" err="1">
                <a:solidFill>
                  <a:srgbClr val="FFFFFF"/>
                </a:solidFill>
                <a:latin typeface="Open Sans"/>
                <a:ea typeface="Open Sans"/>
                <a:cs typeface="Open Sans"/>
                <a:sym typeface="Open Sans"/>
              </a:rPr>
              <a:t>sản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phẩm</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yêu</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thích</a:t>
            </a:r>
            <a:endParaRPr lang="en-US" sz="2700" dirty="0">
              <a:solidFill>
                <a:srgbClr val="FFFFFF"/>
              </a:solidFill>
              <a:latin typeface="Open Sans"/>
              <a:ea typeface="Open Sans"/>
              <a:cs typeface="Open Sans"/>
              <a:sym typeface="Open Sans"/>
            </a:endParaRPr>
          </a:p>
        </p:txBody>
      </p:sp>
      <p:sp>
        <p:nvSpPr>
          <p:cNvPr id="15" name="AutoShape 15"/>
          <p:cNvSpPr/>
          <p:nvPr/>
        </p:nvSpPr>
        <p:spPr>
          <a:xfrm>
            <a:off x="11120374" y="9263062"/>
            <a:ext cx="3469150" cy="0"/>
          </a:xfrm>
          <a:prstGeom prst="line">
            <a:avLst/>
          </a:prstGeom>
          <a:ln w="9525" cap="flat">
            <a:solidFill>
              <a:srgbClr val="FFFFFF"/>
            </a:solidFill>
            <a:prstDash val="solid"/>
            <a:headEnd type="none" w="sm" len="sm"/>
            <a:tailEnd type="none" w="sm" len="sm"/>
          </a:ln>
        </p:spPr>
        <p:txBody>
          <a:bodyPr/>
          <a:lstStyle/>
          <a:p>
            <a:endParaRPr lang="vi-VN"/>
          </a:p>
        </p:txBody>
      </p:sp>
      <p:grpSp>
        <p:nvGrpSpPr>
          <p:cNvPr id="16" name="Group 16"/>
          <p:cNvGrpSpPr/>
          <p:nvPr/>
        </p:nvGrpSpPr>
        <p:grpSpPr>
          <a:xfrm>
            <a:off x="-636930" y="160591"/>
            <a:ext cx="8300363" cy="989501"/>
            <a:chOff x="0" y="0"/>
            <a:chExt cx="3571119" cy="425719"/>
          </a:xfrm>
        </p:grpSpPr>
        <p:sp>
          <p:nvSpPr>
            <p:cNvPr id="17" name="Freeform 17"/>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18" name="TextBox 18"/>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7474102" y="160591"/>
            <a:ext cx="944597" cy="989501"/>
            <a:chOff x="0" y="0"/>
            <a:chExt cx="406400" cy="425719"/>
          </a:xfrm>
        </p:grpSpPr>
        <p:sp>
          <p:nvSpPr>
            <p:cNvPr id="20" name="Freeform 20"/>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1" name="TextBox 21"/>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8199403" y="160591"/>
            <a:ext cx="944597" cy="989501"/>
            <a:chOff x="0" y="0"/>
            <a:chExt cx="406400" cy="425719"/>
          </a:xfrm>
        </p:grpSpPr>
        <p:sp>
          <p:nvSpPr>
            <p:cNvPr id="23" name="Freeform 23"/>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4" name="TextBox 24"/>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25" name="Freeform 25"/>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3"/>
            <a:stretch>
              <a:fillRect/>
            </a:stretch>
          </a:blipFill>
        </p:spPr>
        <p:txBody>
          <a:bodyPr/>
          <a:lstStyle/>
          <a:p>
            <a:endParaRPr lang="vi-VN"/>
          </a:p>
        </p:txBody>
      </p:sp>
      <p:sp>
        <p:nvSpPr>
          <p:cNvPr id="26" name="TextBox 26"/>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a:off x="-3077791" y="2289570"/>
            <a:ext cx="7740673" cy="10370791"/>
            <a:chOff x="0" y="0"/>
            <a:chExt cx="455000" cy="609600"/>
          </a:xfrm>
        </p:grpSpPr>
        <p:sp>
          <p:nvSpPr>
            <p:cNvPr id="4" name="Freeform 4"/>
            <p:cNvSpPr/>
            <p:nvPr/>
          </p:nvSpPr>
          <p:spPr>
            <a:xfrm>
              <a:off x="0" y="0"/>
              <a:ext cx="455000" cy="609600"/>
            </a:xfrm>
            <a:custGeom>
              <a:avLst/>
              <a:gdLst/>
              <a:ahLst/>
              <a:cxnLst/>
              <a:rect l="l" t="t" r="r" b="b"/>
              <a:pathLst>
                <a:path w="455000" h="609600">
                  <a:moveTo>
                    <a:pt x="203200" y="0"/>
                  </a:moveTo>
                  <a:lnTo>
                    <a:pt x="455000" y="0"/>
                  </a:lnTo>
                  <a:lnTo>
                    <a:pt x="251800" y="609600"/>
                  </a:lnTo>
                  <a:lnTo>
                    <a:pt x="0" y="609600"/>
                  </a:lnTo>
                  <a:lnTo>
                    <a:pt x="203200" y="0"/>
                  </a:lnTo>
                  <a:close/>
                </a:path>
              </a:pathLst>
            </a:custGeom>
            <a:solidFill>
              <a:srgbClr val="9D4E41"/>
            </a:solidFill>
          </p:spPr>
          <p:txBody>
            <a:bodyPr/>
            <a:lstStyle/>
            <a:p>
              <a:endParaRPr lang="vi-VN"/>
            </a:p>
          </p:txBody>
        </p:sp>
        <p:sp>
          <p:nvSpPr>
            <p:cNvPr id="5" name="TextBox 5"/>
            <p:cNvSpPr txBox="1"/>
            <p:nvPr/>
          </p:nvSpPr>
          <p:spPr>
            <a:xfrm>
              <a:off x="101600" y="-57150"/>
              <a:ext cx="251800" cy="66675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1421537" y="-8081221"/>
            <a:ext cx="10615156" cy="10370791"/>
            <a:chOff x="0" y="0"/>
            <a:chExt cx="623964" cy="609600"/>
          </a:xfrm>
        </p:grpSpPr>
        <p:sp>
          <p:nvSpPr>
            <p:cNvPr id="7" name="Freeform 7"/>
            <p:cNvSpPr/>
            <p:nvPr/>
          </p:nvSpPr>
          <p:spPr>
            <a:xfrm>
              <a:off x="0" y="0"/>
              <a:ext cx="623964" cy="609600"/>
            </a:xfrm>
            <a:custGeom>
              <a:avLst/>
              <a:gdLst/>
              <a:ahLst/>
              <a:cxnLst/>
              <a:rect l="l" t="t" r="r" b="b"/>
              <a:pathLst>
                <a:path w="623964" h="609600">
                  <a:moveTo>
                    <a:pt x="203200" y="0"/>
                  </a:moveTo>
                  <a:lnTo>
                    <a:pt x="623964" y="0"/>
                  </a:lnTo>
                  <a:lnTo>
                    <a:pt x="420764" y="609600"/>
                  </a:lnTo>
                  <a:lnTo>
                    <a:pt x="0" y="609600"/>
                  </a:lnTo>
                  <a:lnTo>
                    <a:pt x="203200" y="0"/>
                  </a:lnTo>
                  <a:close/>
                </a:path>
              </a:pathLst>
            </a:custGeom>
            <a:solidFill>
              <a:srgbClr val="9D4E41"/>
            </a:solidFill>
          </p:spPr>
          <p:txBody>
            <a:bodyPr/>
            <a:lstStyle/>
            <a:p>
              <a:endParaRPr lang="vi-VN"/>
            </a:p>
          </p:txBody>
        </p:sp>
        <p:sp>
          <p:nvSpPr>
            <p:cNvPr id="8" name="TextBox 8"/>
            <p:cNvSpPr txBox="1"/>
            <p:nvPr/>
          </p:nvSpPr>
          <p:spPr>
            <a:xfrm>
              <a:off x="101600" y="-57150"/>
              <a:ext cx="420764" cy="66675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587740" y="-488377"/>
            <a:ext cx="8680798" cy="11263754"/>
            <a:chOff x="0" y="0"/>
            <a:chExt cx="2286301" cy="2966585"/>
          </a:xfrm>
        </p:grpSpPr>
        <p:sp>
          <p:nvSpPr>
            <p:cNvPr id="10" name="Freeform 10"/>
            <p:cNvSpPr/>
            <p:nvPr/>
          </p:nvSpPr>
          <p:spPr>
            <a:xfrm>
              <a:off x="0" y="0"/>
              <a:ext cx="2286301" cy="2966585"/>
            </a:xfrm>
            <a:custGeom>
              <a:avLst/>
              <a:gdLst/>
              <a:ahLst/>
              <a:cxnLst/>
              <a:rect l="l" t="t" r="r" b="b"/>
              <a:pathLst>
                <a:path w="2286301" h="2966585">
                  <a:moveTo>
                    <a:pt x="0" y="0"/>
                  </a:moveTo>
                  <a:lnTo>
                    <a:pt x="2286301" y="0"/>
                  </a:lnTo>
                  <a:lnTo>
                    <a:pt x="2286301"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11" name="TextBox 11"/>
            <p:cNvSpPr txBox="1"/>
            <p:nvPr/>
          </p:nvSpPr>
          <p:spPr>
            <a:xfrm>
              <a:off x="0" y="-57150"/>
              <a:ext cx="2286301" cy="3023735"/>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028700" y="1799249"/>
            <a:ext cx="3634182" cy="490321"/>
          </a:xfrm>
          <a:prstGeom prst="rect">
            <a:avLst/>
          </a:prstGeom>
        </p:spPr>
        <p:txBody>
          <a:bodyPr lIns="0" tIns="0" rIns="0" bIns="0" rtlCol="0" anchor="t">
            <a:spAutoFit/>
          </a:bodyPr>
          <a:lstStyle/>
          <a:p>
            <a:pPr algn="l">
              <a:lnSpc>
                <a:spcPts val="3949"/>
              </a:lnSpc>
            </a:pPr>
            <a:r>
              <a:rPr lang="en-US" sz="2821" b="1" dirty="0">
                <a:solidFill>
                  <a:srgbClr val="FFFFFF"/>
                </a:solidFill>
                <a:latin typeface="Times New Roman Bold"/>
                <a:ea typeface="Times New Roman Bold"/>
                <a:cs typeface="Times New Roman Bold"/>
                <a:sym typeface="Times New Roman Bold"/>
              </a:rPr>
              <a:t>CHỨC NĂNG CHÍNH</a:t>
            </a:r>
          </a:p>
        </p:txBody>
      </p:sp>
      <p:sp>
        <p:nvSpPr>
          <p:cNvPr id="13" name="TextBox 13"/>
          <p:cNvSpPr txBox="1"/>
          <p:nvPr/>
        </p:nvSpPr>
        <p:spPr>
          <a:xfrm>
            <a:off x="792545" y="5153025"/>
            <a:ext cx="5850861" cy="3625177"/>
          </a:xfrm>
          <a:prstGeom prst="rect">
            <a:avLst/>
          </a:prstGeom>
        </p:spPr>
        <p:txBody>
          <a:bodyPr lIns="0" tIns="0" rIns="0" bIns="0" rtlCol="0" anchor="t">
            <a:spAutoFit/>
          </a:bodyPr>
          <a:lstStyle/>
          <a:p>
            <a:pPr algn="ctr">
              <a:lnSpc>
                <a:spcPts val="9399"/>
              </a:lnSpc>
            </a:pPr>
            <a:r>
              <a:rPr lang="en-US" sz="8245">
                <a:solidFill>
                  <a:srgbClr val="FFFFFF"/>
                </a:solidFill>
                <a:latin typeface="Times New Roman"/>
                <a:ea typeface="Times New Roman"/>
                <a:cs typeface="Times New Roman"/>
                <a:sym typeface="Times New Roman"/>
              </a:rPr>
              <a:t>PHÍA ADMIN:</a:t>
            </a:r>
          </a:p>
          <a:p>
            <a:pPr algn="ctr">
              <a:lnSpc>
                <a:spcPts val="9399"/>
              </a:lnSpc>
            </a:pPr>
            <a:endParaRPr lang="en-US" sz="8245">
              <a:solidFill>
                <a:srgbClr val="FFFFFF"/>
              </a:solidFill>
              <a:latin typeface="Times New Roman"/>
              <a:ea typeface="Times New Roman"/>
              <a:cs typeface="Times New Roman"/>
              <a:sym typeface="Times New Roman"/>
            </a:endParaRPr>
          </a:p>
        </p:txBody>
      </p:sp>
      <p:sp>
        <p:nvSpPr>
          <p:cNvPr id="14" name="TextBox 14"/>
          <p:cNvSpPr txBox="1"/>
          <p:nvPr/>
        </p:nvSpPr>
        <p:spPr>
          <a:xfrm>
            <a:off x="8927716" y="4688593"/>
            <a:ext cx="9190931" cy="3798570"/>
          </a:xfrm>
          <a:prstGeom prst="rect">
            <a:avLst/>
          </a:prstGeom>
        </p:spPr>
        <p:txBody>
          <a:bodyPr lIns="0" tIns="0" rIns="0" bIns="0" rtlCol="0" anchor="t">
            <a:spAutoFit/>
          </a:bodyPr>
          <a:lstStyle/>
          <a:p>
            <a:pPr marL="582932" lvl="1" indent="-291466" algn="just">
              <a:lnSpc>
                <a:spcPts val="3780"/>
              </a:lnSpc>
              <a:buFont typeface="Arial"/>
              <a:buChar char="•"/>
            </a:pPr>
            <a:r>
              <a:rPr lang="en-US" sz="2700" dirty="0">
                <a:solidFill>
                  <a:srgbClr val="FFFFFF"/>
                </a:solidFill>
                <a:latin typeface="Open Sans"/>
                <a:ea typeface="Open Sans"/>
                <a:cs typeface="Open Sans"/>
                <a:sym typeface="Open Sans"/>
              </a:rPr>
              <a:t>Quản </a:t>
            </a:r>
            <a:r>
              <a:rPr lang="en-US" sz="2700" dirty="0" err="1">
                <a:solidFill>
                  <a:srgbClr val="FFFFFF"/>
                </a:solidFill>
                <a:latin typeface="Open Sans"/>
                <a:ea typeface="Open Sans"/>
                <a:cs typeface="Open Sans"/>
                <a:sym typeface="Open Sans"/>
              </a:rPr>
              <a:t>lý</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sản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phẩm</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Thêm</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sửa</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xóa</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a:p>
            <a:pPr marL="582932" lvl="1" indent="-291466" algn="just">
              <a:lnSpc>
                <a:spcPts val="3780"/>
              </a:lnSpc>
              <a:buFont typeface="Arial"/>
              <a:buChar char="•"/>
            </a:pPr>
            <a:r>
              <a:rPr lang="en-US" sz="2700" dirty="0">
                <a:solidFill>
                  <a:srgbClr val="FFFFFF"/>
                </a:solidFill>
                <a:latin typeface="Open Sans"/>
                <a:ea typeface="Open Sans"/>
                <a:cs typeface="Open Sans"/>
                <a:sym typeface="Open Sans"/>
              </a:rPr>
              <a:t>Quản </a:t>
            </a:r>
            <a:r>
              <a:rPr lang="en-US" sz="2700" dirty="0" err="1">
                <a:solidFill>
                  <a:srgbClr val="FFFFFF"/>
                </a:solidFill>
                <a:latin typeface="Open Sans"/>
                <a:ea typeface="Open Sans"/>
                <a:cs typeface="Open Sans"/>
                <a:sym typeface="Open Sans"/>
              </a:rPr>
              <a:t>lý</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đơn</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hàng</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Cập</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nhật</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trạng</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thái</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a:p>
            <a:pPr marL="582932" lvl="1" indent="-291466" algn="just">
              <a:lnSpc>
                <a:spcPts val="3780"/>
              </a:lnSpc>
              <a:buFont typeface="Arial"/>
              <a:buChar char="•"/>
            </a:pPr>
            <a:r>
              <a:rPr lang="en-US" sz="2700" dirty="0">
                <a:solidFill>
                  <a:srgbClr val="FFFFFF"/>
                </a:solidFill>
                <a:latin typeface="Open Sans"/>
                <a:ea typeface="Open Sans"/>
                <a:cs typeface="Open Sans"/>
                <a:sym typeface="Open Sans"/>
              </a:rPr>
              <a:t>Quản </a:t>
            </a:r>
            <a:r>
              <a:rPr lang="en-US" sz="2700" dirty="0" err="1">
                <a:solidFill>
                  <a:srgbClr val="FFFFFF"/>
                </a:solidFill>
                <a:latin typeface="Open Sans"/>
                <a:ea typeface="Open Sans"/>
                <a:cs typeface="Open Sans"/>
                <a:sym typeface="Open Sans"/>
              </a:rPr>
              <a:t>lý</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kho</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Cập</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nhật</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số</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lượng</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tồn</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a:p>
            <a:pPr marL="582932" lvl="1" indent="-291466" algn="just">
              <a:lnSpc>
                <a:spcPts val="3780"/>
              </a:lnSpc>
              <a:buFont typeface="Arial"/>
              <a:buChar char="•"/>
            </a:pPr>
            <a:r>
              <a:rPr lang="en-US" sz="2700" dirty="0" err="1">
                <a:solidFill>
                  <a:srgbClr val="FFFFFF"/>
                </a:solidFill>
                <a:latin typeface="Open Sans"/>
                <a:ea typeface="Open Sans"/>
                <a:cs typeface="Open Sans"/>
                <a:sym typeface="Open Sans"/>
              </a:rPr>
              <a:t>Thống</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kê</a:t>
            </a:r>
            <a:r>
              <a:rPr lang="en-US" sz="2700" dirty="0">
                <a:solidFill>
                  <a:srgbClr val="FFFFFF"/>
                </a:solidFill>
                <a:latin typeface="Open Sans"/>
                <a:ea typeface="Open Sans"/>
                <a:cs typeface="Open Sans"/>
                <a:sym typeface="Open Sans"/>
              </a:rPr>
              <a:t>: Doanh </a:t>
            </a:r>
            <a:r>
              <a:rPr lang="en-US" sz="2700" dirty="0" err="1">
                <a:solidFill>
                  <a:srgbClr val="FFFFFF"/>
                </a:solidFill>
                <a:latin typeface="Open Sans"/>
                <a:ea typeface="Open Sans"/>
                <a:cs typeface="Open Sans"/>
                <a:sym typeface="Open Sans"/>
              </a:rPr>
              <a:t>thu</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theo</a:t>
            </a:r>
            <a:r>
              <a:rPr lang="en-US" sz="2700" dirty="0">
                <a:solidFill>
                  <a:srgbClr val="FFFFFF"/>
                </a:solidFill>
                <a:latin typeface="Open Sans"/>
                <a:ea typeface="Open Sans"/>
                <a:cs typeface="Open Sans"/>
                <a:sym typeface="Open Sans"/>
              </a:rPr>
              <a:t> </a:t>
            </a:r>
            <a:r>
              <a:rPr lang="en-US" sz="2700" dirty="0" err="1">
                <a:solidFill>
                  <a:srgbClr val="FFFFFF"/>
                </a:solidFill>
                <a:latin typeface="Open Sans"/>
                <a:ea typeface="Open Sans"/>
                <a:cs typeface="Open Sans"/>
                <a:sym typeface="Open Sans"/>
              </a:rPr>
              <a:t>tháng</a:t>
            </a:r>
            <a:r>
              <a:rPr lang="en-US" sz="2700" dirty="0">
                <a:solidFill>
                  <a:srgbClr val="FFFFFF"/>
                </a:solidFill>
                <a:latin typeface="Open Sans"/>
                <a:ea typeface="Open Sans"/>
                <a:cs typeface="Open Sans"/>
                <a:sym typeface="Open Sans"/>
              </a:rPr>
              <a:t>/</a:t>
            </a:r>
            <a:r>
              <a:rPr lang="en-US" sz="2700" dirty="0" err="1">
                <a:solidFill>
                  <a:srgbClr val="FFFFFF"/>
                </a:solidFill>
                <a:latin typeface="Open Sans"/>
                <a:ea typeface="Open Sans"/>
                <a:cs typeface="Open Sans"/>
                <a:sym typeface="Open Sans"/>
              </a:rPr>
              <a:t>năm</a:t>
            </a:r>
            <a:endParaRPr lang="en-US" sz="2700" dirty="0">
              <a:solidFill>
                <a:srgbClr val="FFFFFF"/>
              </a:solidFill>
              <a:latin typeface="Open Sans"/>
              <a:ea typeface="Open Sans"/>
              <a:cs typeface="Open Sans"/>
              <a:sym typeface="Open Sans"/>
            </a:endParaRPr>
          </a:p>
          <a:p>
            <a:pPr algn="just">
              <a:lnSpc>
                <a:spcPts val="3780"/>
              </a:lnSpc>
            </a:pPr>
            <a:endParaRPr lang="en-US" sz="2700" dirty="0">
              <a:solidFill>
                <a:srgbClr val="FFFFFF"/>
              </a:solidFill>
              <a:latin typeface="Open Sans"/>
              <a:ea typeface="Open Sans"/>
              <a:cs typeface="Open Sans"/>
              <a:sym typeface="Open Sans"/>
            </a:endParaRPr>
          </a:p>
        </p:txBody>
      </p:sp>
      <p:sp>
        <p:nvSpPr>
          <p:cNvPr id="15" name="AutoShape 15"/>
          <p:cNvSpPr/>
          <p:nvPr/>
        </p:nvSpPr>
        <p:spPr>
          <a:xfrm>
            <a:off x="11120374" y="9263062"/>
            <a:ext cx="3469150" cy="0"/>
          </a:xfrm>
          <a:prstGeom prst="line">
            <a:avLst/>
          </a:prstGeom>
          <a:ln w="9525" cap="flat">
            <a:solidFill>
              <a:srgbClr val="FFFFFF"/>
            </a:solidFill>
            <a:prstDash val="solid"/>
            <a:headEnd type="none" w="sm" len="sm"/>
            <a:tailEnd type="none" w="sm" len="sm"/>
          </a:ln>
        </p:spPr>
        <p:txBody>
          <a:bodyPr/>
          <a:lstStyle/>
          <a:p>
            <a:endParaRPr lang="vi-VN"/>
          </a:p>
        </p:txBody>
      </p:sp>
      <p:grpSp>
        <p:nvGrpSpPr>
          <p:cNvPr id="16" name="Group 16"/>
          <p:cNvGrpSpPr/>
          <p:nvPr/>
        </p:nvGrpSpPr>
        <p:grpSpPr>
          <a:xfrm>
            <a:off x="-636930" y="160591"/>
            <a:ext cx="8300363" cy="989501"/>
            <a:chOff x="0" y="0"/>
            <a:chExt cx="3571119" cy="425719"/>
          </a:xfrm>
        </p:grpSpPr>
        <p:sp>
          <p:nvSpPr>
            <p:cNvPr id="17" name="Freeform 17"/>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18" name="TextBox 18"/>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7474102" y="160591"/>
            <a:ext cx="944597" cy="989501"/>
            <a:chOff x="0" y="0"/>
            <a:chExt cx="406400" cy="425719"/>
          </a:xfrm>
        </p:grpSpPr>
        <p:sp>
          <p:nvSpPr>
            <p:cNvPr id="20" name="Freeform 20"/>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1" name="TextBox 21"/>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8199403" y="160591"/>
            <a:ext cx="944597" cy="989501"/>
            <a:chOff x="0" y="0"/>
            <a:chExt cx="406400" cy="425719"/>
          </a:xfrm>
        </p:grpSpPr>
        <p:sp>
          <p:nvSpPr>
            <p:cNvPr id="23" name="Freeform 23"/>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4" name="TextBox 24"/>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25" name="Freeform 25"/>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3"/>
            <a:stretch>
              <a:fillRect/>
            </a:stretch>
          </a:blipFill>
        </p:spPr>
        <p:txBody>
          <a:bodyPr/>
          <a:lstStyle/>
          <a:p>
            <a:endParaRPr lang="vi-VN"/>
          </a:p>
        </p:txBody>
      </p:sp>
      <p:sp>
        <p:nvSpPr>
          <p:cNvPr id="26" name="TextBox 26"/>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a:off x="11141663" y="-1112491"/>
            <a:ext cx="6913861" cy="10370791"/>
            <a:chOff x="0" y="0"/>
            <a:chExt cx="406400" cy="609600"/>
          </a:xfrm>
        </p:grpSpPr>
        <p:sp>
          <p:nvSpPr>
            <p:cNvPr id="4" name="Freeform 4"/>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5" name="TextBox 5"/>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5105680" y="-1112491"/>
            <a:ext cx="10615156" cy="10370791"/>
            <a:chOff x="0" y="0"/>
            <a:chExt cx="623964" cy="609600"/>
          </a:xfrm>
        </p:grpSpPr>
        <p:sp>
          <p:nvSpPr>
            <p:cNvPr id="7" name="Freeform 7"/>
            <p:cNvSpPr/>
            <p:nvPr/>
          </p:nvSpPr>
          <p:spPr>
            <a:xfrm>
              <a:off x="0" y="0"/>
              <a:ext cx="623964" cy="609600"/>
            </a:xfrm>
            <a:custGeom>
              <a:avLst/>
              <a:gdLst/>
              <a:ahLst/>
              <a:cxnLst/>
              <a:rect l="l" t="t" r="r" b="b"/>
              <a:pathLst>
                <a:path w="623964" h="609600">
                  <a:moveTo>
                    <a:pt x="203200" y="0"/>
                  </a:moveTo>
                  <a:lnTo>
                    <a:pt x="623964" y="0"/>
                  </a:lnTo>
                  <a:lnTo>
                    <a:pt x="420764" y="609600"/>
                  </a:lnTo>
                  <a:lnTo>
                    <a:pt x="0" y="609600"/>
                  </a:lnTo>
                  <a:lnTo>
                    <a:pt x="203200" y="0"/>
                  </a:lnTo>
                  <a:close/>
                </a:path>
              </a:pathLst>
            </a:custGeom>
            <a:solidFill>
              <a:srgbClr val="9D4E41"/>
            </a:solidFill>
          </p:spPr>
          <p:txBody>
            <a:bodyPr/>
            <a:lstStyle/>
            <a:p>
              <a:endParaRPr lang="vi-VN"/>
            </a:p>
          </p:txBody>
        </p:sp>
        <p:sp>
          <p:nvSpPr>
            <p:cNvPr id="8" name="TextBox 8"/>
            <p:cNvSpPr txBox="1"/>
            <p:nvPr/>
          </p:nvSpPr>
          <p:spPr>
            <a:xfrm>
              <a:off x="101600" y="-57150"/>
              <a:ext cx="420764" cy="66675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rot="-10800000">
            <a:off x="10718479" y="-488377"/>
            <a:ext cx="8680798" cy="11263754"/>
            <a:chOff x="0" y="0"/>
            <a:chExt cx="2286301" cy="2966585"/>
          </a:xfrm>
        </p:grpSpPr>
        <p:sp>
          <p:nvSpPr>
            <p:cNvPr id="10" name="Freeform 10"/>
            <p:cNvSpPr/>
            <p:nvPr/>
          </p:nvSpPr>
          <p:spPr>
            <a:xfrm>
              <a:off x="0" y="0"/>
              <a:ext cx="2286301" cy="2966585"/>
            </a:xfrm>
            <a:custGeom>
              <a:avLst/>
              <a:gdLst/>
              <a:ahLst/>
              <a:cxnLst/>
              <a:rect l="l" t="t" r="r" b="b"/>
              <a:pathLst>
                <a:path w="2286301" h="2966585">
                  <a:moveTo>
                    <a:pt x="0" y="0"/>
                  </a:moveTo>
                  <a:lnTo>
                    <a:pt x="2286301" y="0"/>
                  </a:lnTo>
                  <a:lnTo>
                    <a:pt x="2286301"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11" name="TextBox 11"/>
            <p:cNvSpPr txBox="1"/>
            <p:nvPr/>
          </p:nvSpPr>
          <p:spPr>
            <a:xfrm>
              <a:off x="0" y="-57150"/>
              <a:ext cx="2286301" cy="3023735"/>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6322776" y="1838946"/>
            <a:ext cx="8983964" cy="8079271"/>
          </a:xfrm>
          <a:custGeom>
            <a:avLst/>
            <a:gdLst/>
            <a:ahLst/>
            <a:cxnLst/>
            <a:rect l="l" t="t" r="r" b="b"/>
            <a:pathLst>
              <a:path w="8983964" h="8079271">
                <a:moveTo>
                  <a:pt x="0" y="0"/>
                </a:moveTo>
                <a:lnTo>
                  <a:pt x="8983965" y="0"/>
                </a:lnTo>
                <a:lnTo>
                  <a:pt x="8983965" y="8079271"/>
                </a:lnTo>
                <a:lnTo>
                  <a:pt x="0" y="8079271"/>
                </a:lnTo>
                <a:lnTo>
                  <a:pt x="0" y="0"/>
                </a:lnTo>
                <a:close/>
              </a:path>
            </a:pathLst>
          </a:custGeom>
          <a:blipFill>
            <a:blip r:embed="rId3"/>
            <a:stretch>
              <a:fillRect b="-3274"/>
            </a:stretch>
          </a:blipFill>
        </p:spPr>
        <p:txBody>
          <a:bodyPr/>
          <a:lstStyle/>
          <a:p>
            <a:endParaRPr lang="vi-VN"/>
          </a:p>
        </p:txBody>
      </p:sp>
      <p:sp>
        <p:nvSpPr>
          <p:cNvPr id="13" name="TextBox 13"/>
          <p:cNvSpPr txBox="1"/>
          <p:nvPr/>
        </p:nvSpPr>
        <p:spPr>
          <a:xfrm>
            <a:off x="490832" y="2053792"/>
            <a:ext cx="3413576" cy="7204508"/>
          </a:xfrm>
          <a:prstGeom prst="rect">
            <a:avLst/>
          </a:prstGeom>
        </p:spPr>
        <p:txBody>
          <a:bodyPr lIns="0" tIns="0" rIns="0" bIns="0" rtlCol="0" anchor="t">
            <a:spAutoFit/>
          </a:bodyPr>
          <a:lstStyle/>
          <a:p>
            <a:pPr algn="l">
              <a:lnSpc>
                <a:spcPts val="9399"/>
              </a:lnSpc>
            </a:pPr>
            <a:r>
              <a:rPr lang="en-US" sz="8245" dirty="0">
                <a:solidFill>
                  <a:srgbClr val="FFFFFF"/>
                </a:solidFill>
                <a:latin typeface="Times New Roman"/>
                <a:ea typeface="Times New Roman"/>
                <a:cs typeface="Times New Roman"/>
                <a:sym typeface="Times New Roman"/>
              </a:rPr>
              <a:t>SƠ </a:t>
            </a:r>
          </a:p>
          <a:p>
            <a:pPr algn="l">
              <a:lnSpc>
                <a:spcPts val="9399"/>
              </a:lnSpc>
            </a:pPr>
            <a:r>
              <a:rPr lang="en-US" sz="8245" dirty="0">
                <a:solidFill>
                  <a:srgbClr val="FFFFFF"/>
                </a:solidFill>
                <a:latin typeface="Times New Roman"/>
                <a:ea typeface="Times New Roman"/>
                <a:cs typeface="Times New Roman"/>
                <a:sym typeface="Times New Roman"/>
              </a:rPr>
              <a:t>ĐỒ </a:t>
            </a:r>
          </a:p>
          <a:p>
            <a:pPr algn="l">
              <a:lnSpc>
                <a:spcPts val="9399"/>
              </a:lnSpc>
            </a:pPr>
            <a:r>
              <a:rPr lang="en-US" sz="8245" dirty="0">
                <a:solidFill>
                  <a:srgbClr val="FFFFFF"/>
                </a:solidFill>
                <a:latin typeface="Times New Roman"/>
                <a:ea typeface="Times New Roman"/>
                <a:cs typeface="Times New Roman"/>
                <a:sym typeface="Times New Roman"/>
              </a:rPr>
              <a:t>QUAN </a:t>
            </a:r>
          </a:p>
          <a:p>
            <a:pPr algn="l">
              <a:lnSpc>
                <a:spcPts val="9399"/>
              </a:lnSpc>
            </a:pPr>
            <a:r>
              <a:rPr lang="en-US" sz="8245" dirty="0">
                <a:solidFill>
                  <a:srgbClr val="FFFFFF"/>
                </a:solidFill>
                <a:latin typeface="Times New Roman"/>
                <a:ea typeface="Times New Roman"/>
                <a:cs typeface="Times New Roman"/>
                <a:sym typeface="Times New Roman"/>
              </a:rPr>
              <a:t>HỆ </a:t>
            </a:r>
          </a:p>
          <a:p>
            <a:pPr algn="l">
              <a:lnSpc>
                <a:spcPts val="9399"/>
              </a:lnSpc>
            </a:pPr>
            <a:r>
              <a:rPr lang="en-US" sz="8245" dirty="0">
                <a:solidFill>
                  <a:srgbClr val="FFFFFF"/>
                </a:solidFill>
                <a:latin typeface="Times New Roman"/>
                <a:ea typeface="Times New Roman"/>
                <a:cs typeface="Times New Roman"/>
                <a:sym typeface="Times New Roman"/>
              </a:rPr>
              <a:t>THỰC </a:t>
            </a:r>
          </a:p>
          <a:p>
            <a:pPr algn="l">
              <a:lnSpc>
                <a:spcPts val="9399"/>
              </a:lnSpc>
            </a:pPr>
            <a:r>
              <a:rPr lang="en-US" sz="8245" dirty="0">
                <a:solidFill>
                  <a:srgbClr val="FFFFFF"/>
                </a:solidFill>
                <a:latin typeface="Times New Roman"/>
                <a:ea typeface="Times New Roman"/>
                <a:cs typeface="Times New Roman"/>
                <a:sym typeface="Times New Roman"/>
              </a:rPr>
              <a:t>THỂ</a:t>
            </a:r>
          </a:p>
        </p:txBody>
      </p:sp>
      <p:sp>
        <p:nvSpPr>
          <p:cNvPr id="14" name="AutoShape 14"/>
          <p:cNvSpPr/>
          <p:nvPr/>
        </p:nvSpPr>
        <p:spPr>
          <a:xfrm flipV="1">
            <a:off x="13180245" y="2349403"/>
            <a:ext cx="2826861" cy="473458"/>
          </a:xfrm>
          <a:prstGeom prst="line">
            <a:avLst/>
          </a:prstGeom>
          <a:ln w="38100" cap="flat">
            <a:solidFill>
              <a:srgbClr val="FF3131"/>
            </a:solidFill>
            <a:prstDash val="solid"/>
            <a:headEnd type="none" w="sm" len="sm"/>
            <a:tailEnd type="none" w="sm" len="sm"/>
          </a:ln>
        </p:spPr>
        <p:txBody>
          <a:bodyPr/>
          <a:lstStyle/>
          <a:p>
            <a:endParaRPr lang="vi-VN"/>
          </a:p>
        </p:txBody>
      </p:sp>
      <p:sp>
        <p:nvSpPr>
          <p:cNvPr id="15" name="TextBox 15"/>
          <p:cNvSpPr txBox="1"/>
          <p:nvPr/>
        </p:nvSpPr>
        <p:spPr>
          <a:xfrm>
            <a:off x="16022423" y="2046501"/>
            <a:ext cx="1446879" cy="342265"/>
          </a:xfrm>
          <a:prstGeom prst="rect">
            <a:avLst/>
          </a:prstGeom>
        </p:spPr>
        <p:txBody>
          <a:bodyPr lIns="0" tIns="0" rIns="0" bIns="0" rtlCol="0" anchor="t">
            <a:spAutoFit/>
          </a:bodyPr>
          <a:lstStyle/>
          <a:p>
            <a:pPr algn="l">
              <a:lnSpc>
                <a:spcPts val="2659"/>
              </a:lnSpc>
              <a:spcBef>
                <a:spcPct val="0"/>
              </a:spcBef>
            </a:pPr>
            <a:r>
              <a:rPr lang="en-US" sz="1899">
                <a:solidFill>
                  <a:srgbClr val="FFFFFF"/>
                </a:solidFill>
                <a:latin typeface="Times New Roman"/>
                <a:ea typeface="Times New Roman"/>
                <a:cs typeface="Times New Roman"/>
                <a:sym typeface="Times New Roman"/>
              </a:rPr>
              <a:t>Người dùng</a:t>
            </a:r>
          </a:p>
        </p:txBody>
      </p:sp>
      <p:sp>
        <p:nvSpPr>
          <p:cNvPr id="16" name="AutoShape 16"/>
          <p:cNvSpPr/>
          <p:nvPr/>
        </p:nvSpPr>
        <p:spPr>
          <a:xfrm flipH="1">
            <a:off x="5580968" y="5086617"/>
            <a:ext cx="3219346" cy="791965"/>
          </a:xfrm>
          <a:prstGeom prst="line">
            <a:avLst/>
          </a:prstGeom>
          <a:ln w="38100" cap="flat">
            <a:solidFill>
              <a:srgbClr val="FF3131"/>
            </a:solidFill>
            <a:prstDash val="solid"/>
            <a:headEnd type="none" w="sm" len="sm"/>
            <a:tailEnd type="none" w="sm" len="sm"/>
          </a:ln>
        </p:spPr>
        <p:txBody>
          <a:bodyPr/>
          <a:lstStyle/>
          <a:p>
            <a:endParaRPr lang="vi-VN"/>
          </a:p>
        </p:txBody>
      </p:sp>
      <p:sp>
        <p:nvSpPr>
          <p:cNvPr id="17" name="TextBox 17"/>
          <p:cNvSpPr txBox="1"/>
          <p:nvPr/>
        </p:nvSpPr>
        <p:spPr>
          <a:xfrm>
            <a:off x="4363023" y="5685647"/>
            <a:ext cx="1217945" cy="342265"/>
          </a:xfrm>
          <a:prstGeom prst="rect">
            <a:avLst/>
          </a:prstGeom>
        </p:spPr>
        <p:txBody>
          <a:bodyPr lIns="0" tIns="0" rIns="0" bIns="0" rtlCol="0" anchor="t">
            <a:spAutoFit/>
          </a:bodyPr>
          <a:lstStyle/>
          <a:p>
            <a:pPr algn="l">
              <a:lnSpc>
                <a:spcPts val="2659"/>
              </a:lnSpc>
              <a:spcBef>
                <a:spcPct val="0"/>
              </a:spcBef>
            </a:pPr>
            <a:r>
              <a:rPr lang="en-US" sz="1899">
                <a:solidFill>
                  <a:srgbClr val="FFFFFF"/>
                </a:solidFill>
                <a:latin typeface="Times New Roman"/>
                <a:ea typeface="Times New Roman"/>
                <a:cs typeface="Times New Roman"/>
                <a:sym typeface="Times New Roman"/>
              </a:rPr>
              <a:t>Sản Phẩm</a:t>
            </a:r>
          </a:p>
        </p:txBody>
      </p:sp>
      <p:sp>
        <p:nvSpPr>
          <p:cNvPr id="18" name="AutoShape 18"/>
          <p:cNvSpPr/>
          <p:nvPr/>
        </p:nvSpPr>
        <p:spPr>
          <a:xfrm flipH="1">
            <a:off x="5580968" y="3360211"/>
            <a:ext cx="3561774" cy="0"/>
          </a:xfrm>
          <a:prstGeom prst="line">
            <a:avLst/>
          </a:prstGeom>
          <a:ln w="38100" cap="flat">
            <a:solidFill>
              <a:srgbClr val="FF3131"/>
            </a:solidFill>
            <a:prstDash val="solid"/>
            <a:headEnd type="none" w="sm" len="sm"/>
            <a:tailEnd type="none" w="sm" len="sm"/>
          </a:ln>
        </p:spPr>
        <p:txBody>
          <a:bodyPr/>
          <a:lstStyle/>
          <a:p>
            <a:endParaRPr lang="vi-VN"/>
          </a:p>
        </p:txBody>
      </p:sp>
      <p:sp>
        <p:nvSpPr>
          <p:cNvPr id="19" name="TextBox 19"/>
          <p:cNvSpPr txBox="1"/>
          <p:nvPr/>
        </p:nvSpPr>
        <p:spPr>
          <a:xfrm>
            <a:off x="4377291" y="3117440"/>
            <a:ext cx="1203678" cy="342265"/>
          </a:xfrm>
          <a:prstGeom prst="rect">
            <a:avLst/>
          </a:prstGeom>
        </p:spPr>
        <p:txBody>
          <a:bodyPr lIns="0" tIns="0" rIns="0" bIns="0" rtlCol="0" anchor="t">
            <a:spAutoFit/>
          </a:bodyPr>
          <a:lstStyle/>
          <a:p>
            <a:pPr algn="l">
              <a:lnSpc>
                <a:spcPts val="2659"/>
              </a:lnSpc>
              <a:spcBef>
                <a:spcPct val="0"/>
              </a:spcBef>
            </a:pPr>
            <a:r>
              <a:rPr lang="en-US" sz="1899">
                <a:solidFill>
                  <a:srgbClr val="FFFFFF"/>
                </a:solidFill>
                <a:latin typeface="Times New Roman"/>
                <a:ea typeface="Times New Roman"/>
                <a:cs typeface="Times New Roman"/>
                <a:sym typeface="Times New Roman"/>
              </a:rPr>
              <a:t>Giỏ hàng</a:t>
            </a:r>
          </a:p>
        </p:txBody>
      </p:sp>
      <p:sp>
        <p:nvSpPr>
          <p:cNvPr id="20" name="AutoShape 20"/>
          <p:cNvSpPr/>
          <p:nvPr/>
        </p:nvSpPr>
        <p:spPr>
          <a:xfrm flipV="1">
            <a:off x="13765516" y="7783235"/>
            <a:ext cx="2721610" cy="356695"/>
          </a:xfrm>
          <a:prstGeom prst="line">
            <a:avLst/>
          </a:prstGeom>
          <a:ln w="38100" cap="flat">
            <a:solidFill>
              <a:srgbClr val="FF3131"/>
            </a:solidFill>
            <a:prstDash val="solid"/>
            <a:headEnd type="none" w="sm" len="sm"/>
            <a:tailEnd type="none" w="sm" len="sm"/>
          </a:ln>
        </p:spPr>
        <p:txBody>
          <a:bodyPr/>
          <a:lstStyle/>
          <a:p>
            <a:endParaRPr lang="vi-VN"/>
          </a:p>
        </p:txBody>
      </p:sp>
      <p:sp>
        <p:nvSpPr>
          <p:cNvPr id="21" name="TextBox 21"/>
          <p:cNvSpPr txBox="1"/>
          <p:nvPr/>
        </p:nvSpPr>
        <p:spPr>
          <a:xfrm>
            <a:off x="16487126" y="7583528"/>
            <a:ext cx="2007001" cy="342265"/>
          </a:xfrm>
          <a:prstGeom prst="rect">
            <a:avLst/>
          </a:prstGeom>
        </p:spPr>
        <p:txBody>
          <a:bodyPr lIns="0" tIns="0" rIns="0" bIns="0" rtlCol="0" anchor="t">
            <a:spAutoFit/>
          </a:bodyPr>
          <a:lstStyle/>
          <a:p>
            <a:pPr algn="l">
              <a:lnSpc>
                <a:spcPts val="2659"/>
              </a:lnSpc>
              <a:spcBef>
                <a:spcPct val="0"/>
              </a:spcBef>
            </a:pPr>
            <a:r>
              <a:rPr lang="en-US" sz="1899">
                <a:solidFill>
                  <a:srgbClr val="FFFFFF"/>
                </a:solidFill>
                <a:latin typeface="Times New Roman"/>
                <a:ea typeface="Times New Roman"/>
                <a:cs typeface="Times New Roman"/>
                <a:sym typeface="Times New Roman"/>
              </a:rPr>
              <a:t>Đơn hàng</a:t>
            </a:r>
          </a:p>
        </p:txBody>
      </p:sp>
      <p:sp>
        <p:nvSpPr>
          <p:cNvPr id="22" name="AutoShape 22"/>
          <p:cNvSpPr/>
          <p:nvPr/>
        </p:nvSpPr>
        <p:spPr>
          <a:xfrm flipH="1">
            <a:off x="5580968" y="7954449"/>
            <a:ext cx="1664154" cy="185482"/>
          </a:xfrm>
          <a:prstGeom prst="line">
            <a:avLst/>
          </a:prstGeom>
          <a:ln w="38100" cap="flat">
            <a:solidFill>
              <a:srgbClr val="FF3131"/>
            </a:solidFill>
            <a:prstDash val="solid"/>
            <a:headEnd type="none" w="sm" len="sm"/>
            <a:tailEnd type="none" w="sm" len="sm"/>
          </a:ln>
        </p:spPr>
        <p:txBody>
          <a:bodyPr/>
          <a:lstStyle/>
          <a:p>
            <a:endParaRPr lang="vi-VN"/>
          </a:p>
        </p:txBody>
      </p:sp>
      <p:sp>
        <p:nvSpPr>
          <p:cNvPr id="23" name="TextBox 23"/>
          <p:cNvSpPr txBox="1"/>
          <p:nvPr/>
        </p:nvSpPr>
        <p:spPr>
          <a:xfrm>
            <a:off x="3692435" y="7882891"/>
            <a:ext cx="1888533" cy="675640"/>
          </a:xfrm>
          <a:prstGeom prst="rect">
            <a:avLst/>
          </a:prstGeom>
        </p:spPr>
        <p:txBody>
          <a:bodyPr lIns="0" tIns="0" rIns="0" bIns="0" rtlCol="0" anchor="t">
            <a:spAutoFit/>
          </a:bodyPr>
          <a:lstStyle/>
          <a:p>
            <a:pPr algn="l">
              <a:lnSpc>
                <a:spcPts val="2659"/>
              </a:lnSpc>
              <a:spcBef>
                <a:spcPct val="0"/>
              </a:spcBef>
            </a:pPr>
            <a:r>
              <a:rPr lang="en-US" sz="1899">
                <a:solidFill>
                  <a:srgbClr val="FFFFFF"/>
                </a:solidFill>
                <a:latin typeface="Times New Roman"/>
                <a:ea typeface="Times New Roman"/>
                <a:cs typeface="Times New Roman"/>
                <a:sym typeface="Times New Roman"/>
              </a:rPr>
              <a:t>Chi tiết đơn hàng</a:t>
            </a:r>
          </a:p>
          <a:p>
            <a:pPr algn="l">
              <a:lnSpc>
                <a:spcPts val="2659"/>
              </a:lnSpc>
              <a:spcBef>
                <a:spcPct val="0"/>
              </a:spcBef>
            </a:pPr>
            <a:endParaRPr lang="en-US" sz="1899">
              <a:solidFill>
                <a:srgbClr val="FFFFFF"/>
              </a:solidFill>
              <a:latin typeface="Times New Roman"/>
              <a:ea typeface="Times New Roman"/>
              <a:cs typeface="Times New Roman"/>
              <a:sym typeface="Times New Roman"/>
            </a:endParaRPr>
          </a:p>
        </p:txBody>
      </p:sp>
      <p:sp>
        <p:nvSpPr>
          <p:cNvPr id="24" name="AutoShape 24"/>
          <p:cNvSpPr/>
          <p:nvPr/>
        </p:nvSpPr>
        <p:spPr>
          <a:xfrm flipV="1">
            <a:off x="13123464" y="4458833"/>
            <a:ext cx="2898959" cy="399499"/>
          </a:xfrm>
          <a:prstGeom prst="line">
            <a:avLst/>
          </a:prstGeom>
          <a:ln w="38100" cap="flat">
            <a:solidFill>
              <a:srgbClr val="FF3131"/>
            </a:solidFill>
            <a:prstDash val="solid"/>
            <a:headEnd type="none" w="sm" len="sm"/>
            <a:tailEnd type="none" w="sm" len="sm"/>
          </a:ln>
        </p:spPr>
        <p:txBody>
          <a:bodyPr/>
          <a:lstStyle/>
          <a:p>
            <a:endParaRPr lang="vi-VN"/>
          </a:p>
        </p:txBody>
      </p:sp>
      <p:sp>
        <p:nvSpPr>
          <p:cNvPr id="25" name="TextBox 25"/>
          <p:cNvSpPr txBox="1"/>
          <p:nvPr/>
        </p:nvSpPr>
        <p:spPr>
          <a:xfrm>
            <a:off x="16055460" y="4182692"/>
            <a:ext cx="1877506" cy="675640"/>
          </a:xfrm>
          <a:prstGeom prst="rect">
            <a:avLst/>
          </a:prstGeom>
        </p:spPr>
        <p:txBody>
          <a:bodyPr lIns="0" tIns="0" rIns="0" bIns="0" rtlCol="0" anchor="t">
            <a:spAutoFit/>
          </a:bodyPr>
          <a:lstStyle/>
          <a:p>
            <a:pPr algn="l">
              <a:lnSpc>
                <a:spcPts val="2659"/>
              </a:lnSpc>
              <a:spcBef>
                <a:spcPct val="0"/>
              </a:spcBef>
            </a:pPr>
            <a:r>
              <a:rPr lang="en-US" sz="1899">
                <a:solidFill>
                  <a:srgbClr val="FFFFFF"/>
                </a:solidFill>
                <a:latin typeface="Times New Roman"/>
                <a:ea typeface="Times New Roman"/>
                <a:cs typeface="Times New Roman"/>
                <a:sym typeface="Times New Roman"/>
              </a:rPr>
              <a:t>Đánh giá sản phẩm</a:t>
            </a:r>
          </a:p>
          <a:p>
            <a:pPr algn="l">
              <a:lnSpc>
                <a:spcPts val="2659"/>
              </a:lnSpc>
              <a:spcBef>
                <a:spcPct val="0"/>
              </a:spcBef>
            </a:pPr>
            <a:endParaRPr lang="en-US" sz="1899">
              <a:solidFill>
                <a:srgbClr val="FFFFFF"/>
              </a:solidFill>
              <a:latin typeface="Times New Roman"/>
              <a:ea typeface="Times New Roman"/>
              <a:cs typeface="Times New Roman"/>
              <a:sym typeface="Times New Roman"/>
            </a:endParaRPr>
          </a:p>
        </p:txBody>
      </p:sp>
      <p:sp>
        <p:nvSpPr>
          <p:cNvPr id="26" name="AutoShape 26"/>
          <p:cNvSpPr/>
          <p:nvPr/>
        </p:nvSpPr>
        <p:spPr>
          <a:xfrm flipH="1">
            <a:off x="5823162" y="2090375"/>
            <a:ext cx="2891546" cy="13276"/>
          </a:xfrm>
          <a:prstGeom prst="line">
            <a:avLst/>
          </a:prstGeom>
          <a:ln w="38100" cap="flat">
            <a:solidFill>
              <a:srgbClr val="FF3131"/>
            </a:solidFill>
            <a:prstDash val="solid"/>
            <a:headEnd type="none" w="sm" len="sm"/>
            <a:tailEnd type="none" w="sm" len="sm"/>
          </a:ln>
        </p:spPr>
        <p:txBody>
          <a:bodyPr/>
          <a:lstStyle/>
          <a:p>
            <a:endParaRPr lang="vi-VN"/>
          </a:p>
        </p:txBody>
      </p:sp>
      <p:sp>
        <p:nvSpPr>
          <p:cNvPr id="27" name="TextBox 27"/>
          <p:cNvSpPr txBox="1"/>
          <p:nvPr/>
        </p:nvSpPr>
        <p:spPr>
          <a:xfrm>
            <a:off x="3692435" y="1847604"/>
            <a:ext cx="2130727" cy="675640"/>
          </a:xfrm>
          <a:prstGeom prst="rect">
            <a:avLst/>
          </a:prstGeom>
        </p:spPr>
        <p:txBody>
          <a:bodyPr lIns="0" tIns="0" rIns="0" bIns="0" rtlCol="0" anchor="t">
            <a:spAutoFit/>
          </a:bodyPr>
          <a:lstStyle/>
          <a:p>
            <a:pPr algn="l">
              <a:lnSpc>
                <a:spcPts val="2659"/>
              </a:lnSpc>
              <a:spcBef>
                <a:spcPct val="0"/>
              </a:spcBef>
            </a:pPr>
            <a:r>
              <a:rPr lang="en-US" sz="1899">
                <a:solidFill>
                  <a:srgbClr val="FFFFFF"/>
                </a:solidFill>
                <a:latin typeface="Times New Roman"/>
                <a:ea typeface="Times New Roman"/>
                <a:cs typeface="Times New Roman"/>
                <a:sym typeface="Times New Roman"/>
              </a:rPr>
              <a:t>Danh sách yêu thích</a:t>
            </a:r>
          </a:p>
          <a:p>
            <a:pPr algn="l">
              <a:lnSpc>
                <a:spcPts val="2659"/>
              </a:lnSpc>
              <a:spcBef>
                <a:spcPct val="0"/>
              </a:spcBef>
            </a:pPr>
            <a:endParaRPr lang="en-US" sz="1899">
              <a:solidFill>
                <a:srgbClr val="FFFFFF"/>
              </a:solidFill>
              <a:latin typeface="Times New Roman"/>
              <a:ea typeface="Times New Roman"/>
              <a:cs typeface="Times New Roman"/>
              <a:sym typeface="Times New Roman"/>
            </a:endParaRPr>
          </a:p>
        </p:txBody>
      </p:sp>
      <p:grpSp>
        <p:nvGrpSpPr>
          <p:cNvPr id="28" name="Group 28"/>
          <p:cNvGrpSpPr/>
          <p:nvPr/>
        </p:nvGrpSpPr>
        <p:grpSpPr>
          <a:xfrm>
            <a:off x="-636930" y="160591"/>
            <a:ext cx="8300363" cy="989501"/>
            <a:chOff x="0" y="0"/>
            <a:chExt cx="3571119" cy="425719"/>
          </a:xfrm>
        </p:grpSpPr>
        <p:sp>
          <p:nvSpPr>
            <p:cNvPr id="29" name="Freeform 29"/>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30" name="TextBox 30"/>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31" name="Group 31"/>
          <p:cNvGrpSpPr/>
          <p:nvPr/>
        </p:nvGrpSpPr>
        <p:grpSpPr>
          <a:xfrm>
            <a:off x="7474102" y="160591"/>
            <a:ext cx="944597" cy="989501"/>
            <a:chOff x="0" y="0"/>
            <a:chExt cx="406400" cy="425719"/>
          </a:xfrm>
        </p:grpSpPr>
        <p:sp>
          <p:nvSpPr>
            <p:cNvPr id="32" name="Freeform 32"/>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33" name="TextBox 33"/>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34" name="Group 34"/>
          <p:cNvGrpSpPr/>
          <p:nvPr/>
        </p:nvGrpSpPr>
        <p:grpSpPr>
          <a:xfrm>
            <a:off x="8199403" y="160591"/>
            <a:ext cx="944597" cy="989501"/>
            <a:chOff x="0" y="0"/>
            <a:chExt cx="406400" cy="425719"/>
          </a:xfrm>
        </p:grpSpPr>
        <p:sp>
          <p:nvSpPr>
            <p:cNvPr id="35" name="Freeform 35"/>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36" name="TextBox 36"/>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37" name="Freeform 37"/>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4"/>
            <a:stretch>
              <a:fillRect/>
            </a:stretch>
          </a:blipFill>
        </p:spPr>
        <p:txBody>
          <a:bodyPr/>
          <a:lstStyle/>
          <a:p>
            <a:endParaRPr lang="vi-VN"/>
          </a:p>
        </p:txBody>
      </p:sp>
      <p:sp>
        <p:nvSpPr>
          <p:cNvPr id="38" name="TextBox 38"/>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500"/>
                                        <p:tgtEl>
                                          <p:spTgt spid="1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fade">
                                      <p:cBhvr>
                                        <p:cTn id="45" dur="500"/>
                                        <p:tgtEl>
                                          <p:spTgt spid="25"/>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fade">
                                      <p:cBhvr>
                                        <p:cTn id="48" dur="500"/>
                                        <p:tgtEl>
                                          <p:spTgt spid="1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fade">
                                      <p:cBhvr>
                                        <p:cTn id="5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16" grpId="0" animBg="1"/>
      <p:bldP spid="17" grpId="0"/>
      <p:bldP spid="18" grpId="0" animBg="1"/>
      <p:bldP spid="19" grpId="0"/>
      <p:bldP spid="20" grpId="0" animBg="1"/>
      <p:bldP spid="21" grpId="0"/>
      <p:bldP spid="22" grpId="0" animBg="1"/>
      <p:bldP spid="23" grpId="0"/>
      <p:bldP spid="24" grpId="0" animBg="1"/>
      <p:bldP spid="25" grpId="0"/>
      <p:bldP spid="26" grpId="0" animBg="1"/>
      <p:bldP spid="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a:off x="-1770429" y="5143500"/>
            <a:ext cx="6913861" cy="10370791"/>
            <a:chOff x="0" y="0"/>
            <a:chExt cx="406400" cy="609600"/>
          </a:xfrm>
        </p:grpSpPr>
        <p:sp>
          <p:nvSpPr>
            <p:cNvPr id="4" name="Freeform 4"/>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5" name="TextBox 5"/>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5667293" y="5143500"/>
            <a:ext cx="6913861" cy="10370791"/>
            <a:chOff x="0" y="0"/>
            <a:chExt cx="406400" cy="609600"/>
          </a:xfrm>
        </p:grpSpPr>
        <p:sp>
          <p:nvSpPr>
            <p:cNvPr id="7" name="Freeform 7"/>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8" name="TextBox 8"/>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2230139" y="5101604"/>
            <a:ext cx="6913861" cy="10370791"/>
            <a:chOff x="0" y="0"/>
            <a:chExt cx="406400" cy="609600"/>
          </a:xfrm>
        </p:grpSpPr>
        <p:sp>
          <p:nvSpPr>
            <p:cNvPr id="10" name="Freeform 10"/>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11" name="TextBox 11"/>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494608" y="-488377"/>
            <a:ext cx="8680798" cy="11263754"/>
            <a:chOff x="0" y="0"/>
            <a:chExt cx="2286301" cy="2966585"/>
          </a:xfrm>
        </p:grpSpPr>
        <p:sp>
          <p:nvSpPr>
            <p:cNvPr id="13" name="Freeform 13"/>
            <p:cNvSpPr/>
            <p:nvPr/>
          </p:nvSpPr>
          <p:spPr>
            <a:xfrm>
              <a:off x="0" y="0"/>
              <a:ext cx="2286301" cy="2966585"/>
            </a:xfrm>
            <a:custGeom>
              <a:avLst/>
              <a:gdLst/>
              <a:ahLst/>
              <a:cxnLst/>
              <a:rect l="l" t="t" r="r" b="b"/>
              <a:pathLst>
                <a:path w="2286301" h="2966585">
                  <a:moveTo>
                    <a:pt x="0" y="0"/>
                  </a:moveTo>
                  <a:lnTo>
                    <a:pt x="2286301" y="0"/>
                  </a:lnTo>
                  <a:lnTo>
                    <a:pt x="2286301"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14" name="TextBox 14"/>
            <p:cNvSpPr txBox="1"/>
            <p:nvPr/>
          </p:nvSpPr>
          <p:spPr>
            <a:xfrm>
              <a:off x="0" y="-57150"/>
              <a:ext cx="2286301" cy="3023735"/>
            </a:xfrm>
            <a:prstGeom prst="rect">
              <a:avLst/>
            </a:prstGeom>
          </p:spPr>
          <p:txBody>
            <a:bodyPr lIns="50800" tIns="50800" rIns="50800" bIns="50800" rtlCol="0" anchor="ctr"/>
            <a:lstStyle/>
            <a:p>
              <a:pPr algn="ctr">
                <a:lnSpc>
                  <a:spcPts val="2659"/>
                </a:lnSpc>
              </a:pPr>
              <a:endParaRPr/>
            </a:p>
          </p:txBody>
        </p:sp>
      </p:grpSp>
      <p:sp>
        <p:nvSpPr>
          <p:cNvPr id="15" name="AutoShape 15"/>
          <p:cNvSpPr/>
          <p:nvPr/>
        </p:nvSpPr>
        <p:spPr>
          <a:xfrm>
            <a:off x="11866952" y="9787685"/>
            <a:ext cx="3469150" cy="0"/>
          </a:xfrm>
          <a:prstGeom prst="line">
            <a:avLst/>
          </a:prstGeom>
          <a:ln w="9525" cap="flat">
            <a:solidFill>
              <a:srgbClr val="FFFFFF"/>
            </a:solidFill>
            <a:prstDash val="solid"/>
            <a:headEnd type="none" w="sm" len="sm"/>
            <a:tailEnd type="none" w="sm" len="sm"/>
          </a:ln>
        </p:spPr>
        <p:txBody>
          <a:bodyPr/>
          <a:lstStyle/>
          <a:p>
            <a:endParaRPr lang="vi-VN"/>
          </a:p>
        </p:txBody>
      </p:sp>
      <p:sp>
        <p:nvSpPr>
          <p:cNvPr id="16" name="Freeform 16"/>
          <p:cNvSpPr/>
          <p:nvPr/>
        </p:nvSpPr>
        <p:spPr>
          <a:xfrm>
            <a:off x="2673193" y="2704201"/>
            <a:ext cx="12941613" cy="6761993"/>
          </a:xfrm>
          <a:custGeom>
            <a:avLst/>
            <a:gdLst/>
            <a:ahLst/>
            <a:cxnLst/>
            <a:rect l="l" t="t" r="r" b="b"/>
            <a:pathLst>
              <a:path w="12941613" h="6761993">
                <a:moveTo>
                  <a:pt x="0" y="0"/>
                </a:moveTo>
                <a:lnTo>
                  <a:pt x="12941614" y="0"/>
                </a:lnTo>
                <a:lnTo>
                  <a:pt x="12941614" y="6761993"/>
                </a:lnTo>
                <a:lnTo>
                  <a:pt x="0" y="6761993"/>
                </a:lnTo>
                <a:lnTo>
                  <a:pt x="0" y="0"/>
                </a:lnTo>
                <a:close/>
              </a:path>
            </a:pathLst>
          </a:custGeom>
          <a:blipFill>
            <a:blip r:embed="rId3"/>
            <a:stretch>
              <a:fillRect/>
            </a:stretch>
          </a:blipFill>
        </p:spPr>
        <p:txBody>
          <a:bodyPr/>
          <a:lstStyle/>
          <a:p>
            <a:endParaRPr lang="vi-VN"/>
          </a:p>
        </p:txBody>
      </p:sp>
      <p:sp>
        <p:nvSpPr>
          <p:cNvPr id="17" name="TextBox 17"/>
          <p:cNvSpPr txBox="1"/>
          <p:nvPr/>
        </p:nvSpPr>
        <p:spPr>
          <a:xfrm>
            <a:off x="3502687" y="1560856"/>
            <a:ext cx="11833415" cy="1143345"/>
          </a:xfrm>
          <a:prstGeom prst="rect">
            <a:avLst/>
          </a:prstGeom>
        </p:spPr>
        <p:txBody>
          <a:bodyPr lIns="0" tIns="0" rIns="0" bIns="0" rtlCol="0" anchor="t">
            <a:spAutoFit/>
          </a:bodyPr>
          <a:lstStyle/>
          <a:p>
            <a:pPr algn="l">
              <a:lnSpc>
                <a:spcPts val="8601"/>
              </a:lnSpc>
            </a:pPr>
            <a:r>
              <a:rPr lang="en-US" sz="7545" dirty="0">
                <a:solidFill>
                  <a:srgbClr val="FFFFFF"/>
                </a:solidFill>
                <a:latin typeface="Times New Roman"/>
                <a:ea typeface="Times New Roman"/>
                <a:cs typeface="Times New Roman"/>
                <a:sym typeface="Times New Roman"/>
              </a:rPr>
              <a:t>GIAO DIỆN TRANG CHỦ</a:t>
            </a:r>
          </a:p>
        </p:txBody>
      </p:sp>
      <p:grpSp>
        <p:nvGrpSpPr>
          <p:cNvPr id="18" name="Group 18"/>
          <p:cNvGrpSpPr/>
          <p:nvPr/>
        </p:nvGrpSpPr>
        <p:grpSpPr>
          <a:xfrm>
            <a:off x="-636930" y="160591"/>
            <a:ext cx="8300363" cy="989501"/>
            <a:chOff x="0" y="0"/>
            <a:chExt cx="3571119" cy="425719"/>
          </a:xfrm>
        </p:grpSpPr>
        <p:sp>
          <p:nvSpPr>
            <p:cNvPr id="19" name="Freeform 19"/>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20" name="TextBox 20"/>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7474102" y="160591"/>
            <a:ext cx="944597" cy="989501"/>
            <a:chOff x="0" y="0"/>
            <a:chExt cx="406400" cy="425719"/>
          </a:xfrm>
        </p:grpSpPr>
        <p:sp>
          <p:nvSpPr>
            <p:cNvPr id="22" name="Freeform 22"/>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3" name="TextBox 23"/>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8199403" y="160591"/>
            <a:ext cx="944597" cy="989501"/>
            <a:chOff x="0" y="0"/>
            <a:chExt cx="406400" cy="425719"/>
          </a:xfrm>
        </p:grpSpPr>
        <p:sp>
          <p:nvSpPr>
            <p:cNvPr id="25" name="Freeform 25"/>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6" name="TextBox 26"/>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27" name="Freeform 27"/>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4"/>
            <a:stretch>
              <a:fillRect/>
            </a:stretch>
          </a:blipFill>
        </p:spPr>
        <p:txBody>
          <a:bodyPr/>
          <a:lstStyle/>
          <a:p>
            <a:endParaRPr lang="vi-VN"/>
          </a:p>
        </p:txBody>
      </p:sp>
      <p:sp>
        <p:nvSpPr>
          <p:cNvPr id="28" name="TextBox 28"/>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a:off x="1470481" y="-1112809"/>
            <a:ext cx="6913861" cy="10370791"/>
            <a:chOff x="0" y="0"/>
            <a:chExt cx="406400" cy="609600"/>
          </a:xfrm>
        </p:grpSpPr>
        <p:sp>
          <p:nvSpPr>
            <p:cNvPr id="4" name="Freeform 4"/>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5" name="TextBox 5"/>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494608" y="-488377"/>
            <a:ext cx="8680798" cy="11263754"/>
            <a:chOff x="0" y="0"/>
            <a:chExt cx="2286301" cy="2966585"/>
          </a:xfrm>
        </p:grpSpPr>
        <p:sp>
          <p:nvSpPr>
            <p:cNvPr id="7" name="Freeform 7"/>
            <p:cNvSpPr/>
            <p:nvPr/>
          </p:nvSpPr>
          <p:spPr>
            <a:xfrm>
              <a:off x="0" y="0"/>
              <a:ext cx="2286301" cy="2966585"/>
            </a:xfrm>
            <a:custGeom>
              <a:avLst/>
              <a:gdLst/>
              <a:ahLst/>
              <a:cxnLst/>
              <a:rect l="l" t="t" r="r" b="b"/>
              <a:pathLst>
                <a:path w="2286301" h="2966585">
                  <a:moveTo>
                    <a:pt x="0" y="0"/>
                  </a:moveTo>
                  <a:lnTo>
                    <a:pt x="2286301" y="0"/>
                  </a:lnTo>
                  <a:lnTo>
                    <a:pt x="2286301"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8" name="TextBox 8"/>
            <p:cNvSpPr txBox="1"/>
            <p:nvPr/>
          </p:nvSpPr>
          <p:spPr>
            <a:xfrm>
              <a:off x="0" y="-57150"/>
              <a:ext cx="2286301" cy="3023735"/>
            </a:xfrm>
            <a:prstGeom prst="rect">
              <a:avLst/>
            </a:prstGeom>
          </p:spPr>
          <p:txBody>
            <a:bodyPr lIns="50800" tIns="50800" rIns="50800" bIns="50800" rtlCol="0" anchor="ctr"/>
            <a:lstStyle/>
            <a:p>
              <a:pPr algn="ctr">
                <a:lnSpc>
                  <a:spcPts val="2659"/>
                </a:lnSpc>
              </a:pPr>
              <a:endParaRPr/>
            </a:p>
          </p:txBody>
        </p:sp>
      </p:grpSp>
      <p:sp>
        <p:nvSpPr>
          <p:cNvPr id="9" name="AutoShape 9"/>
          <p:cNvSpPr/>
          <p:nvPr/>
        </p:nvSpPr>
        <p:spPr>
          <a:xfrm flipV="1">
            <a:off x="6884288" y="9257982"/>
            <a:ext cx="7705236" cy="0"/>
          </a:xfrm>
          <a:prstGeom prst="line">
            <a:avLst/>
          </a:prstGeom>
          <a:ln w="9525" cap="flat">
            <a:solidFill>
              <a:srgbClr val="FFFFFF"/>
            </a:solidFill>
            <a:prstDash val="solid"/>
            <a:headEnd type="none" w="sm" len="sm"/>
            <a:tailEnd type="none" w="sm" len="sm"/>
          </a:ln>
        </p:spPr>
        <p:txBody>
          <a:bodyPr/>
          <a:lstStyle/>
          <a:p>
            <a:endParaRPr lang="vi-VN"/>
          </a:p>
        </p:txBody>
      </p:sp>
      <p:sp>
        <p:nvSpPr>
          <p:cNvPr id="10" name="Freeform 10"/>
          <p:cNvSpPr/>
          <p:nvPr/>
        </p:nvSpPr>
        <p:spPr>
          <a:xfrm>
            <a:off x="2424147" y="3188138"/>
            <a:ext cx="5611126" cy="5933161"/>
          </a:xfrm>
          <a:custGeom>
            <a:avLst/>
            <a:gdLst/>
            <a:ahLst/>
            <a:cxnLst/>
            <a:rect l="l" t="t" r="r" b="b"/>
            <a:pathLst>
              <a:path w="5611126" h="5933161">
                <a:moveTo>
                  <a:pt x="0" y="0"/>
                </a:moveTo>
                <a:lnTo>
                  <a:pt x="5611127" y="0"/>
                </a:lnTo>
                <a:lnTo>
                  <a:pt x="5611127" y="5933161"/>
                </a:lnTo>
                <a:lnTo>
                  <a:pt x="0" y="5933161"/>
                </a:lnTo>
                <a:lnTo>
                  <a:pt x="0" y="0"/>
                </a:lnTo>
                <a:close/>
              </a:path>
            </a:pathLst>
          </a:custGeom>
          <a:blipFill>
            <a:blip r:embed="rId3"/>
            <a:stretch>
              <a:fillRect l="-49265" r="-52142"/>
            </a:stretch>
          </a:blipFill>
        </p:spPr>
        <p:txBody>
          <a:bodyPr/>
          <a:lstStyle/>
          <a:p>
            <a:endParaRPr lang="vi-VN"/>
          </a:p>
        </p:txBody>
      </p:sp>
      <p:sp>
        <p:nvSpPr>
          <p:cNvPr id="11" name="Freeform 11"/>
          <p:cNvSpPr/>
          <p:nvPr/>
        </p:nvSpPr>
        <p:spPr>
          <a:xfrm>
            <a:off x="9786361" y="3188138"/>
            <a:ext cx="5805616" cy="5879105"/>
          </a:xfrm>
          <a:custGeom>
            <a:avLst/>
            <a:gdLst/>
            <a:ahLst/>
            <a:cxnLst/>
            <a:rect l="l" t="t" r="r" b="b"/>
            <a:pathLst>
              <a:path w="5805616" h="5879105">
                <a:moveTo>
                  <a:pt x="0" y="0"/>
                </a:moveTo>
                <a:lnTo>
                  <a:pt x="5805616" y="0"/>
                </a:lnTo>
                <a:lnTo>
                  <a:pt x="5805616" y="5879105"/>
                </a:lnTo>
                <a:lnTo>
                  <a:pt x="0" y="5879105"/>
                </a:lnTo>
                <a:lnTo>
                  <a:pt x="0" y="0"/>
                </a:lnTo>
                <a:close/>
              </a:path>
            </a:pathLst>
          </a:custGeom>
          <a:blipFill>
            <a:blip r:embed="rId4"/>
            <a:stretch>
              <a:fillRect/>
            </a:stretch>
          </a:blipFill>
        </p:spPr>
        <p:txBody>
          <a:bodyPr/>
          <a:lstStyle/>
          <a:p>
            <a:endParaRPr lang="vi-VN"/>
          </a:p>
        </p:txBody>
      </p:sp>
      <p:sp>
        <p:nvSpPr>
          <p:cNvPr id="12" name="TextBox 12"/>
          <p:cNvSpPr txBox="1"/>
          <p:nvPr/>
        </p:nvSpPr>
        <p:spPr>
          <a:xfrm>
            <a:off x="1470481" y="2204813"/>
            <a:ext cx="16142596" cy="983325"/>
          </a:xfrm>
          <a:prstGeom prst="rect">
            <a:avLst/>
          </a:prstGeom>
        </p:spPr>
        <p:txBody>
          <a:bodyPr lIns="0" tIns="0" rIns="0" bIns="0" rtlCol="0" anchor="t">
            <a:spAutoFit/>
          </a:bodyPr>
          <a:lstStyle/>
          <a:p>
            <a:pPr algn="l">
              <a:lnSpc>
                <a:spcPts val="7461"/>
              </a:lnSpc>
            </a:pPr>
            <a:r>
              <a:rPr lang="en-US" sz="6545" dirty="0">
                <a:solidFill>
                  <a:srgbClr val="FFFFFF"/>
                </a:solidFill>
                <a:latin typeface="Times New Roman"/>
                <a:ea typeface="Times New Roman"/>
                <a:cs typeface="Times New Roman"/>
                <a:sym typeface="Times New Roman"/>
              </a:rPr>
              <a:t>GIAO DIỆN GIỎ HÀNG VÀ THANH TOÁN</a:t>
            </a:r>
          </a:p>
        </p:txBody>
      </p:sp>
      <p:grpSp>
        <p:nvGrpSpPr>
          <p:cNvPr id="13" name="Group 13"/>
          <p:cNvGrpSpPr/>
          <p:nvPr/>
        </p:nvGrpSpPr>
        <p:grpSpPr>
          <a:xfrm>
            <a:off x="-636930" y="160591"/>
            <a:ext cx="8300363" cy="989501"/>
            <a:chOff x="0" y="0"/>
            <a:chExt cx="3571119" cy="425719"/>
          </a:xfrm>
        </p:grpSpPr>
        <p:sp>
          <p:nvSpPr>
            <p:cNvPr id="14" name="Freeform 14"/>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15" name="TextBox 15"/>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7474102" y="160591"/>
            <a:ext cx="944597" cy="989501"/>
            <a:chOff x="0" y="0"/>
            <a:chExt cx="406400" cy="425719"/>
          </a:xfrm>
        </p:grpSpPr>
        <p:sp>
          <p:nvSpPr>
            <p:cNvPr id="17" name="Freeform 17"/>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18" name="TextBox 18"/>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8199403" y="160591"/>
            <a:ext cx="944597" cy="989501"/>
            <a:chOff x="0" y="0"/>
            <a:chExt cx="406400" cy="425719"/>
          </a:xfrm>
        </p:grpSpPr>
        <p:sp>
          <p:nvSpPr>
            <p:cNvPr id="20" name="Freeform 20"/>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1" name="TextBox 21"/>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22" name="Freeform 22"/>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5"/>
            <a:stretch>
              <a:fillRect/>
            </a:stretch>
          </a:blipFill>
        </p:spPr>
        <p:txBody>
          <a:bodyPr/>
          <a:lstStyle/>
          <a:p>
            <a:endParaRPr lang="vi-VN"/>
          </a:p>
        </p:txBody>
      </p:sp>
      <p:sp>
        <p:nvSpPr>
          <p:cNvPr id="23" name="TextBox 23"/>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r="-8603" b="-19412"/>
            </a:stretch>
          </a:blipFill>
        </p:spPr>
        <p:txBody>
          <a:bodyPr/>
          <a:lstStyle/>
          <a:p>
            <a:endParaRPr lang="vi-VN"/>
          </a:p>
        </p:txBody>
      </p:sp>
      <p:grpSp>
        <p:nvGrpSpPr>
          <p:cNvPr id="3" name="Group 3"/>
          <p:cNvGrpSpPr/>
          <p:nvPr/>
        </p:nvGrpSpPr>
        <p:grpSpPr>
          <a:xfrm>
            <a:off x="10798682" y="1028700"/>
            <a:ext cx="6913861" cy="10370791"/>
            <a:chOff x="0" y="0"/>
            <a:chExt cx="406400" cy="609600"/>
          </a:xfrm>
        </p:grpSpPr>
        <p:sp>
          <p:nvSpPr>
            <p:cNvPr id="4" name="Freeform 4"/>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5" name="TextBox 5"/>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3477801" y="5143500"/>
            <a:ext cx="6913861" cy="10370791"/>
            <a:chOff x="0" y="0"/>
            <a:chExt cx="406400" cy="609600"/>
          </a:xfrm>
        </p:grpSpPr>
        <p:sp>
          <p:nvSpPr>
            <p:cNvPr id="7" name="Freeform 7"/>
            <p:cNvSpPr/>
            <p:nvPr/>
          </p:nvSpPr>
          <p:spPr>
            <a:xfrm>
              <a:off x="0" y="0"/>
              <a:ext cx="406400" cy="609600"/>
            </a:xfrm>
            <a:custGeom>
              <a:avLst/>
              <a:gdLst/>
              <a:ahLst/>
              <a:cxnLst/>
              <a:rect l="l" t="t" r="r" b="b"/>
              <a:pathLst>
                <a:path w="406400" h="609600">
                  <a:moveTo>
                    <a:pt x="203200" y="0"/>
                  </a:moveTo>
                  <a:lnTo>
                    <a:pt x="406400" y="0"/>
                  </a:lnTo>
                  <a:lnTo>
                    <a:pt x="203200" y="609600"/>
                  </a:lnTo>
                  <a:lnTo>
                    <a:pt x="0" y="609600"/>
                  </a:lnTo>
                  <a:lnTo>
                    <a:pt x="203200" y="0"/>
                  </a:lnTo>
                  <a:close/>
                </a:path>
              </a:pathLst>
            </a:custGeom>
            <a:solidFill>
              <a:srgbClr val="9D4E41"/>
            </a:solidFill>
          </p:spPr>
          <p:txBody>
            <a:bodyPr/>
            <a:lstStyle/>
            <a:p>
              <a:endParaRPr lang="vi-VN"/>
            </a:p>
          </p:txBody>
        </p:sp>
        <p:sp>
          <p:nvSpPr>
            <p:cNvPr id="8" name="TextBox 8"/>
            <p:cNvSpPr txBox="1"/>
            <p:nvPr/>
          </p:nvSpPr>
          <p:spPr>
            <a:xfrm>
              <a:off x="101600" y="-57150"/>
              <a:ext cx="203200" cy="666750"/>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rot="-10800000">
            <a:off x="11397177" y="-488377"/>
            <a:ext cx="8680798" cy="11263754"/>
            <a:chOff x="0" y="0"/>
            <a:chExt cx="2286301" cy="2966585"/>
          </a:xfrm>
        </p:grpSpPr>
        <p:sp>
          <p:nvSpPr>
            <p:cNvPr id="10" name="Freeform 10"/>
            <p:cNvSpPr/>
            <p:nvPr/>
          </p:nvSpPr>
          <p:spPr>
            <a:xfrm>
              <a:off x="0" y="0"/>
              <a:ext cx="2286301" cy="2966585"/>
            </a:xfrm>
            <a:custGeom>
              <a:avLst/>
              <a:gdLst/>
              <a:ahLst/>
              <a:cxnLst/>
              <a:rect l="l" t="t" r="r" b="b"/>
              <a:pathLst>
                <a:path w="2286301" h="2966585">
                  <a:moveTo>
                    <a:pt x="0" y="0"/>
                  </a:moveTo>
                  <a:lnTo>
                    <a:pt x="2286301" y="0"/>
                  </a:lnTo>
                  <a:lnTo>
                    <a:pt x="2286301" y="2966585"/>
                  </a:lnTo>
                  <a:lnTo>
                    <a:pt x="0" y="2966585"/>
                  </a:lnTo>
                  <a:close/>
                </a:path>
              </a:pathLst>
            </a:custGeom>
            <a:gradFill rotWithShape="1">
              <a:gsLst>
                <a:gs pos="0">
                  <a:srgbClr val="000000">
                    <a:alpha val="100000"/>
                  </a:srgbClr>
                </a:gs>
                <a:gs pos="100000">
                  <a:srgbClr val="000000">
                    <a:alpha val="0"/>
                  </a:srgbClr>
                </a:gs>
              </a:gsLst>
              <a:lin ang="0"/>
            </a:gradFill>
          </p:spPr>
          <p:txBody>
            <a:bodyPr/>
            <a:lstStyle/>
            <a:p>
              <a:endParaRPr lang="vi-VN"/>
            </a:p>
          </p:txBody>
        </p:sp>
        <p:sp>
          <p:nvSpPr>
            <p:cNvPr id="11" name="TextBox 11"/>
            <p:cNvSpPr txBox="1"/>
            <p:nvPr/>
          </p:nvSpPr>
          <p:spPr>
            <a:xfrm>
              <a:off x="0" y="-57150"/>
              <a:ext cx="2286301" cy="3023735"/>
            </a:xfrm>
            <a:prstGeom prst="rect">
              <a:avLst/>
            </a:prstGeom>
          </p:spPr>
          <p:txBody>
            <a:bodyPr lIns="50800" tIns="50800" rIns="50800" bIns="50800" rtlCol="0" anchor="ctr"/>
            <a:lstStyle/>
            <a:p>
              <a:pPr algn="ctr">
                <a:lnSpc>
                  <a:spcPts val="2659"/>
                </a:lnSpc>
              </a:pPr>
              <a:endParaRPr/>
            </a:p>
          </p:txBody>
        </p:sp>
      </p:grpSp>
      <p:sp>
        <p:nvSpPr>
          <p:cNvPr id="12" name="Freeform 12"/>
          <p:cNvSpPr/>
          <p:nvPr/>
        </p:nvSpPr>
        <p:spPr>
          <a:xfrm>
            <a:off x="1859028" y="3176861"/>
            <a:ext cx="5530554" cy="5388425"/>
          </a:xfrm>
          <a:custGeom>
            <a:avLst/>
            <a:gdLst/>
            <a:ahLst/>
            <a:cxnLst/>
            <a:rect l="l" t="t" r="r" b="b"/>
            <a:pathLst>
              <a:path w="5530554" h="5388425">
                <a:moveTo>
                  <a:pt x="0" y="0"/>
                </a:moveTo>
                <a:lnTo>
                  <a:pt x="5530554" y="0"/>
                </a:lnTo>
                <a:lnTo>
                  <a:pt x="5530554" y="5388425"/>
                </a:lnTo>
                <a:lnTo>
                  <a:pt x="0" y="5388425"/>
                </a:lnTo>
                <a:lnTo>
                  <a:pt x="0" y="0"/>
                </a:lnTo>
                <a:close/>
              </a:path>
            </a:pathLst>
          </a:custGeom>
          <a:blipFill>
            <a:blip r:embed="rId3"/>
            <a:stretch>
              <a:fillRect b="-17974"/>
            </a:stretch>
          </a:blipFill>
        </p:spPr>
        <p:txBody>
          <a:bodyPr/>
          <a:lstStyle/>
          <a:p>
            <a:endParaRPr lang="vi-VN" dirty="0"/>
          </a:p>
        </p:txBody>
      </p:sp>
      <p:sp>
        <p:nvSpPr>
          <p:cNvPr id="13" name="Freeform 13"/>
          <p:cNvSpPr/>
          <p:nvPr/>
        </p:nvSpPr>
        <p:spPr>
          <a:xfrm>
            <a:off x="9144000" y="3176861"/>
            <a:ext cx="6274731" cy="5388425"/>
          </a:xfrm>
          <a:custGeom>
            <a:avLst/>
            <a:gdLst/>
            <a:ahLst/>
            <a:cxnLst/>
            <a:rect l="l" t="t" r="r" b="b"/>
            <a:pathLst>
              <a:path w="6274731" h="5388425">
                <a:moveTo>
                  <a:pt x="0" y="0"/>
                </a:moveTo>
                <a:lnTo>
                  <a:pt x="6274731" y="0"/>
                </a:lnTo>
                <a:lnTo>
                  <a:pt x="6274731" y="5388425"/>
                </a:lnTo>
                <a:lnTo>
                  <a:pt x="0" y="5388425"/>
                </a:lnTo>
                <a:lnTo>
                  <a:pt x="0" y="0"/>
                </a:lnTo>
                <a:close/>
              </a:path>
            </a:pathLst>
          </a:custGeom>
          <a:blipFill>
            <a:blip r:embed="rId4"/>
            <a:stretch>
              <a:fillRect/>
            </a:stretch>
          </a:blipFill>
        </p:spPr>
        <p:txBody>
          <a:bodyPr/>
          <a:lstStyle/>
          <a:p>
            <a:endParaRPr lang="vi-VN"/>
          </a:p>
        </p:txBody>
      </p:sp>
      <p:sp>
        <p:nvSpPr>
          <p:cNvPr id="14" name="TextBox 14"/>
          <p:cNvSpPr txBox="1"/>
          <p:nvPr/>
        </p:nvSpPr>
        <p:spPr>
          <a:xfrm>
            <a:off x="860344" y="1807649"/>
            <a:ext cx="16567312" cy="1102959"/>
          </a:xfrm>
          <a:prstGeom prst="rect">
            <a:avLst/>
          </a:prstGeom>
        </p:spPr>
        <p:txBody>
          <a:bodyPr lIns="0" tIns="0" rIns="0" bIns="0" rtlCol="0" anchor="t">
            <a:spAutoFit/>
          </a:bodyPr>
          <a:lstStyle/>
          <a:p>
            <a:pPr algn="l">
              <a:lnSpc>
                <a:spcPts val="8259"/>
              </a:lnSpc>
            </a:pPr>
            <a:r>
              <a:rPr lang="en-US" sz="7245" dirty="0">
                <a:solidFill>
                  <a:srgbClr val="FFFFFF"/>
                </a:solidFill>
                <a:latin typeface="Times New Roman"/>
                <a:ea typeface="Times New Roman"/>
                <a:cs typeface="Times New Roman"/>
                <a:sym typeface="Times New Roman"/>
              </a:rPr>
              <a:t>GIAO DIỆN SẢN PHẨM VÀ ĐƠN HÀNG</a:t>
            </a:r>
          </a:p>
        </p:txBody>
      </p:sp>
      <p:grpSp>
        <p:nvGrpSpPr>
          <p:cNvPr id="15" name="Group 15"/>
          <p:cNvGrpSpPr/>
          <p:nvPr/>
        </p:nvGrpSpPr>
        <p:grpSpPr>
          <a:xfrm>
            <a:off x="-636930" y="160591"/>
            <a:ext cx="8300363" cy="989501"/>
            <a:chOff x="0" y="0"/>
            <a:chExt cx="3571119" cy="425719"/>
          </a:xfrm>
        </p:grpSpPr>
        <p:sp>
          <p:nvSpPr>
            <p:cNvPr id="16" name="Freeform 16"/>
            <p:cNvSpPr/>
            <p:nvPr/>
          </p:nvSpPr>
          <p:spPr>
            <a:xfrm>
              <a:off x="0" y="0"/>
              <a:ext cx="3571119" cy="425719"/>
            </a:xfrm>
            <a:custGeom>
              <a:avLst/>
              <a:gdLst/>
              <a:ahLst/>
              <a:cxnLst/>
              <a:rect l="l" t="t" r="r" b="b"/>
              <a:pathLst>
                <a:path w="3571119" h="425719">
                  <a:moveTo>
                    <a:pt x="3367919" y="0"/>
                  </a:moveTo>
                  <a:lnTo>
                    <a:pt x="0" y="0"/>
                  </a:lnTo>
                  <a:lnTo>
                    <a:pt x="203200" y="425719"/>
                  </a:lnTo>
                  <a:lnTo>
                    <a:pt x="3571119" y="425719"/>
                  </a:lnTo>
                  <a:lnTo>
                    <a:pt x="3367919" y="0"/>
                  </a:lnTo>
                  <a:close/>
                </a:path>
              </a:pathLst>
            </a:custGeom>
            <a:solidFill>
              <a:srgbClr val="FFFFFF"/>
            </a:solidFill>
          </p:spPr>
          <p:txBody>
            <a:bodyPr/>
            <a:lstStyle/>
            <a:p>
              <a:endParaRPr lang="vi-VN"/>
            </a:p>
          </p:txBody>
        </p:sp>
        <p:sp>
          <p:nvSpPr>
            <p:cNvPr id="17" name="TextBox 17"/>
            <p:cNvSpPr txBox="1"/>
            <p:nvPr/>
          </p:nvSpPr>
          <p:spPr>
            <a:xfrm>
              <a:off x="101600" y="-47625"/>
              <a:ext cx="3367919" cy="473344"/>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7474102" y="160591"/>
            <a:ext cx="944597" cy="989501"/>
            <a:chOff x="0" y="0"/>
            <a:chExt cx="406400" cy="425719"/>
          </a:xfrm>
        </p:grpSpPr>
        <p:sp>
          <p:nvSpPr>
            <p:cNvPr id="19" name="Freeform 19"/>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0" name="TextBox 20"/>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8199403" y="160591"/>
            <a:ext cx="944597" cy="989501"/>
            <a:chOff x="0" y="0"/>
            <a:chExt cx="406400" cy="425719"/>
          </a:xfrm>
        </p:grpSpPr>
        <p:sp>
          <p:nvSpPr>
            <p:cNvPr id="22" name="Freeform 22"/>
            <p:cNvSpPr/>
            <p:nvPr/>
          </p:nvSpPr>
          <p:spPr>
            <a:xfrm>
              <a:off x="0" y="0"/>
              <a:ext cx="406400" cy="425719"/>
            </a:xfrm>
            <a:custGeom>
              <a:avLst/>
              <a:gdLst/>
              <a:ahLst/>
              <a:cxnLst/>
              <a:rect l="l" t="t" r="r" b="b"/>
              <a:pathLst>
                <a:path w="406400" h="425719">
                  <a:moveTo>
                    <a:pt x="203200" y="0"/>
                  </a:moveTo>
                  <a:lnTo>
                    <a:pt x="0" y="0"/>
                  </a:lnTo>
                  <a:lnTo>
                    <a:pt x="203200" y="425719"/>
                  </a:lnTo>
                  <a:lnTo>
                    <a:pt x="406400" y="425719"/>
                  </a:lnTo>
                  <a:lnTo>
                    <a:pt x="203200" y="0"/>
                  </a:lnTo>
                  <a:close/>
                </a:path>
              </a:pathLst>
            </a:custGeom>
            <a:solidFill>
              <a:srgbClr val="FFFFFF"/>
            </a:solidFill>
          </p:spPr>
          <p:txBody>
            <a:bodyPr/>
            <a:lstStyle/>
            <a:p>
              <a:endParaRPr lang="vi-VN"/>
            </a:p>
          </p:txBody>
        </p:sp>
        <p:sp>
          <p:nvSpPr>
            <p:cNvPr id="23" name="TextBox 23"/>
            <p:cNvSpPr txBox="1"/>
            <p:nvPr/>
          </p:nvSpPr>
          <p:spPr>
            <a:xfrm>
              <a:off x="101600" y="-38100"/>
              <a:ext cx="203200" cy="463819"/>
            </a:xfrm>
            <a:prstGeom prst="rect">
              <a:avLst/>
            </a:prstGeom>
          </p:spPr>
          <p:txBody>
            <a:bodyPr lIns="50800" tIns="50800" rIns="50800" bIns="50800" rtlCol="0" anchor="ctr"/>
            <a:lstStyle/>
            <a:p>
              <a:pPr algn="ctr">
                <a:lnSpc>
                  <a:spcPts val="2659"/>
                </a:lnSpc>
              </a:pPr>
              <a:endParaRPr/>
            </a:p>
          </p:txBody>
        </p:sp>
      </p:grpSp>
      <p:sp>
        <p:nvSpPr>
          <p:cNvPr id="24" name="Freeform 24"/>
          <p:cNvSpPr/>
          <p:nvPr/>
        </p:nvSpPr>
        <p:spPr>
          <a:xfrm>
            <a:off x="225804" y="181861"/>
            <a:ext cx="964777" cy="964777"/>
          </a:xfrm>
          <a:custGeom>
            <a:avLst/>
            <a:gdLst/>
            <a:ahLst/>
            <a:cxnLst/>
            <a:rect l="l" t="t" r="r" b="b"/>
            <a:pathLst>
              <a:path w="964777" h="964777">
                <a:moveTo>
                  <a:pt x="0" y="0"/>
                </a:moveTo>
                <a:lnTo>
                  <a:pt x="964778" y="0"/>
                </a:lnTo>
                <a:lnTo>
                  <a:pt x="964778" y="964777"/>
                </a:lnTo>
                <a:lnTo>
                  <a:pt x="0" y="964777"/>
                </a:lnTo>
                <a:lnTo>
                  <a:pt x="0" y="0"/>
                </a:lnTo>
                <a:close/>
              </a:path>
            </a:pathLst>
          </a:custGeom>
          <a:blipFill>
            <a:blip r:embed="rId5"/>
            <a:stretch>
              <a:fillRect/>
            </a:stretch>
          </a:blipFill>
        </p:spPr>
        <p:txBody>
          <a:bodyPr/>
          <a:lstStyle/>
          <a:p>
            <a:endParaRPr lang="vi-VN"/>
          </a:p>
        </p:txBody>
      </p:sp>
      <p:sp>
        <p:nvSpPr>
          <p:cNvPr id="25" name="TextBox 25"/>
          <p:cNvSpPr txBox="1"/>
          <p:nvPr/>
        </p:nvSpPr>
        <p:spPr>
          <a:xfrm>
            <a:off x="1347179" y="468987"/>
            <a:ext cx="5328121" cy="390525"/>
          </a:xfrm>
          <a:prstGeom prst="rect">
            <a:avLst/>
          </a:prstGeom>
        </p:spPr>
        <p:txBody>
          <a:bodyPr lIns="0" tIns="0" rIns="0" bIns="0" rtlCol="0" anchor="t">
            <a:spAutoFit/>
          </a:bodyPr>
          <a:lstStyle/>
          <a:p>
            <a:pPr algn="l">
              <a:lnSpc>
                <a:spcPts val="3120"/>
              </a:lnSpc>
            </a:pPr>
            <a:r>
              <a:rPr lang="en-US" sz="2600" b="1" spc="-104">
                <a:solidFill>
                  <a:srgbClr val="000000"/>
                </a:solidFill>
                <a:latin typeface="Tahoma Bold"/>
                <a:ea typeface="Tahoma Bold"/>
                <a:cs typeface="Tahoma Bold"/>
                <a:sym typeface="Tahoma Bold"/>
              </a:rPr>
              <a:t>TRƯỜNG ĐẠI HỌC TRÀ VINH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402</Words>
  <Application>Microsoft Office PowerPoint</Application>
  <PresentationFormat>Custom</PresentationFormat>
  <Paragraphs>70</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Times New Roman</vt:lpstr>
      <vt:lpstr>Open Sans</vt:lpstr>
      <vt:lpstr>Tahoma Bold</vt:lpstr>
      <vt:lpstr>Calibri</vt:lpstr>
      <vt:lpstr>Arial</vt:lpstr>
      <vt:lpstr>Times New Roman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Chuyên Ngành</dc:title>
  <cp:lastModifiedBy>bao huynh</cp:lastModifiedBy>
  <cp:revision>2</cp:revision>
  <dcterms:created xsi:type="dcterms:W3CDTF">2006-08-16T00:00:00Z</dcterms:created>
  <dcterms:modified xsi:type="dcterms:W3CDTF">2026-01-05T12:10:06Z</dcterms:modified>
  <dc:identifier>DAG85E_3LnQ</dc:identifier>
</cp:coreProperties>
</file>

<file path=docProps/thumbnail.jpeg>
</file>